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21945600" cy="3291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66"/>
  </p:normalViewPr>
  <p:slideViewPr>
    <p:cSldViewPr snapToGrid="0">
      <p:cViewPr>
        <p:scale>
          <a:sx n="39" d="100"/>
          <a:sy n="39" d="100"/>
        </p:scale>
        <p:origin x="108" y="-19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E00379-E7A0-421B-935F-658593CC6463}" type="datetimeFigureOut">
              <a:rPr lang="en-CA" smtClean="0"/>
              <a:t>2018-04-30</a:t>
            </a:fld>
            <a:endParaRPr lang="en-CA"/>
          </a:p>
        </p:txBody>
      </p:sp>
      <p:sp>
        <p:nvSpPr>
          <p:cNvPr id="4" name="Slide Image Placeholder 3"/>
          <p:cNvSpPr>
            <a:spLocks noGrp="1" noRot="1" noChangeAspect="1"/>
          </p:cNvSpPr>
          <p:nvPr>
            <p:ph type="sldImg" idx="2"/>
          </p:nvPr>
        </p:nvSpPr>
        <p:spPr>
          <a:xfrm>
            <a:off x="2400300" y="1143000"/>
            <a:ext cx="2057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560AD9-2A4F-460C-9CE9-93DE16797047}" type="slidenum">
              <a:rPr lang="en-CA" smtClean="0"/>
              <a:t>‹#›</a:t>
            </a:fld>
            <a:endParaRPr lang="en-CA"/>
          </a:p>
        </p:txBody>
      </p:sp>
    </p:spTree>
    <p:extLst>
      <p:ext uri="{BB962C8B-B14F-4D97-AF65-F5344CB8AC3E}">
        <p14:creationId xmlns:p14="http://schemas.microsoft.com/office/powerpoint/2010/main" val="1977459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F1560AD9-2A4F-460C-9CE9-93DE16797047}" type="slidenum">
              <a:rPr lang="en-CA" smtClean="0"/>
              <a:t>1</a:t>
            </a:fld>
            <a:endParaRPr lang="en-CA"/>
          </a:p>
        </p:txBody>
      </p:sp>
    </p:spTree>
    <p:extLst>
      <p:ext uri="{BB962C8B-B14F-4D97-AF65-F5344CB8AC3E}">
        <p14:creationId xmlns:p14="http://schemas.microsoft.com/office/powerpoint/2010/main" val="11545465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45920" y="5387342"/>
            <a:ext cx="18653760" cy="11460480"/>
          </a:xfrm>
        </p:spPr>
        <p:txBody>
          <a:bodyPr anchor="b"/>
          <a:lstStyle>
            <a:lvl1pPr algn="ctr">
              <a:defRPr sz="14400"/>
            </a:lvl1pPr>
          </a:lstStyle>
          <a:p>
            <a:r>
              <a:rPr lang="en-US"/>
              <a:t>Click to edit Master title style</a:t>
            </a:r>
          </a:p>
        </p:txBody>
      </p:sp>
      <p:sp>
        <p:nvSpPr>
          <p:cNvPr id="3" name="Subtitle 2"/>
          <p:cNvSpPr>
            <a:spLocks noGrp="1"/>
          </p:cNvSpPr>
          <p:nvPr>
            <p:ph type="subTitle" idx="1"/>
          </p:nvPr>
        </p:nvSpPr>
        <p:spPr>
          <a:xfrm>
            <a:off x="2743200" y="17289782"/>
            <a:ext cx="16459200" cy="7947658"/>
          </a:xfrm>
        </p:spPr>
        <p:txBody>
          <a:bodyPr/>
          <a:lstStyle>
            <a:lvl1pPr marL="0" indent="0" algn="ctr">
              <a:buNone/>
              <a:defRPr sz="5800"/>
            </a:lvl1pPr>
            <a:lvl2pPr marL="1097280" indent="0" algn="ctr">
              <a:buNone/>
              <a:defRPr sz="4800"/>
            </a:lvl2pPr>
            <a:lvl3pPr marL="2194560" indent="0" algn="ctr">
              <a:buNone/>
              <a:defRPr sz="4300"/>
            </a:lvl3pPr>
            <a:lvl4pPr marL="3291840" indent="0" algn="ctr">
              <a:buNone/>
              <a:defRPr sz="3800"/>
            </a:lvl4pPr>
            <a:lvl5pPr marL="4389120" indent="0" algn="ctr">
              <a:buNone/>
              <a:defRPr sz="3800"/>
            </a:lvl5pPr>
            <a:lvl6pPr marL="5486400" indent="0" algn="ctr">
              <a:buNone/>
              <a:defRPr sz="3800"/>
            </a:lvl6pPr>
            <a:lvl7pPr marL="6583680" indent="0" algn="ctr">
              <a:buNone/>
              <a:defRPr sz="3800"/>
            </a:lvl7pPr>
            <a:lvl8pPr marL="7680960" indent="0" algn="ctr">
              <a:buNone/>
              <a:defRPr sz="3800"/>
            </a:lvl8pPr>
            <a:lvl9pPr marL="8778240" indent="0" algn="ctr">
              <a:buNone/>
              <a:defRPr sz="3800"/>
            </a:lvl9pPr>
          </a:lstStyle>
          <a:p>
            <a:r>
              <a:rPr lang="en-US"/>
              <a:t>Click to edit Master subtitle style</a:t>
            </a:r>
          </a:p>
        </p:txBody>
      </p:sp>
      <p:sp>
        <p:nvSpPr>
          <p:cNvPr id="4" name="Date Placeholder 3"/>
          <p:cNvSpPr>
            <a:spLocks noGrp="1"/>
          </p:cNvSpPr>
          <p:nvPr>
            <p:ph type="dt" sz="half" idx="10"/>
          </p:nvPr>
        </p:nvSpPr>
        <p:spPr/>
        <p:txBody>
          <a:bodyPr/>
          <a:lstStyle/>
          <a:p>
            <a:fld id="{070CBED9-3F64-4D35-95FB-DEB5B53168E3}" type="datetime1">
              <a:rPr lang="en-US" smtClean="0"/>
              <a:t>4/30/2018</a:t>
            </a:fld>
            <a:endParaRPr lang="en-US"/>
          </a:p>
        </p:txBody>
      </p:sp>
      <p:sp>
        <p:nvSpPr>
          <p:cNvPr id="5" name="Footer Placeholder 4"/>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58073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8BB870-41A2-46E8-9E3C-D645B509D8A0}" type="datetime1">
              <a:rPr lang="en-US" smtClean="0"/>
              <a:t>4/30/2018</a:t>
            </a:fld>
            <a:endParaRPr lang="en-US"/>
          </a:p>
        </p:txBody>
      </p:sp>
      <p:sp>
        <p:nvSpPr>
          <p:cNvPr id="5" name="Footer Placeholder 4"/>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74626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704821" y="1752600"/>
            <a:ext cx="473202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08761" y="1752600"/>
            <a:ext cx="1392174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C506A6A-2F15-475E-8767-DEBF8518F55A}" type="datetime1">
              <a:rPr lang="en-US" smtClean="0"/>
              <a:t>4/30/2018</a:t>
            </a:fld>
            <a:endParaRPr lang="en-US"/>
          </a:p>
        </p:txBody>
      </p:sp>
      <p:sp>
        <p:nvSpPr>
          <p:cNvPr id="5" name="Footer Placeholder 4"/>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487944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FBC4589-94FA-448B-9D5E-4046FCD0AFAB}" type="datetime1">
              <a:rPr lang="en-US" smtClean="0"/>
              <a:t>4/30/2018</a:t>
            </a:fld>
            <a:endParaRPr lang="en-US"/>
          </a:p>
        </p:txBody>
      </p:sp>
      <p:sp>
        <p:nvSpPr>
          <p:cNvPr id="5" name="Footer Placeholder 4"/>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25052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97331" y="8206749"/>
            <a:ext cx="18928080" cy="13693138"/>
          </a:xfrm>
        </p:spPr>
        <p:txBody>
          <a:bodyPr anchor="b"/>
          <a:lstStyle>
            <a:lvl1pPr>
              <a:defRPr sz="14400"/>
            </a:lvl1pPr>
          </a:lstStyle>
          <a:p>
            <a:r>
              <a:rPr lang="en-US"/>
              <a:t>Click to edit Master title style</a:t>
            </a:r>
          </a:p>
        </p:txBody>
      </p:sp>
      <p:sp>
        <p:nvSpPr>
          <p:cNvPr id="3" name="Text Placeholder 2"/>
          <p:cNvSpPr>
            <a:spLocks noGrp="1"/>
          </p:cNvSpPr>
          <p:nvPr>
            <p:ph type="body" idx="1"/>
          </p:nvPr>
        </p:nvSpPr>
        <p:spPr>
          <a:xfrm>
            <a:off x="1497331" y="22029429"/>
            <a:ext cx="18928080" cy="7200898"/>
          </a:xfrm>
        </p:spPr>
        <p:txBody>
          <a:bodyPr/>
          <a:lstStyle>
            <a:lvl1pPr marL="0" indent="0">
              <a:buNone/>
              <a:defRPr sz="5800">
                <a:solidFill>
                  <a:schemeClr val="tx1"/>
                </a:solidFill>
              </a:defRPr>
            </a:lvl1pPr>
            <a:lvl2pPr marL="1097280" indent="0">
              <a:buNone/>
              <a:defRPr sz="4800">
                <a:solidFill>
                  <a:schemeClr val="tx1">
                    <a:tint val="75000"/>
                  </a:schemeClr>
                </a:solidFill>
              </a:defRPr>
            </a:lvl2pPr>
            <a:lvl3pPr marL="2194560" indent="0">
              <a:buNone/>
              <a:defRPr sz="4300">
                <a:solidFill>
                  <a:schemeClr val="tx1">
                    <a:tint val="75000"/>
                  </a:schemeClr>
                </a:solidFill>
              </a:defRPr>
            </a:lvl3pPr>
            <a:lvl4pPr marL="3291840" indent="0">
              <a:buNone/>
              <a:defRPr sz="3800">
                <a:solidFill>
                  <a:schemeClr val="tx1">
                    <a:tint val="75000"/>
                  </a:schemeClr>
                </a:solidFill>
              </a:defRPr>
            </a:lvl4pPr>
            <a:lvl5pPr marL="4389120" indent="0">
              <a:buNone/>
              <a:defRPr sz="3800">
                <a:solidFill>
                  <a:schemeClr val="tx1">
                    <a:tint val="75000"/>
                  </a:schemeClr>
                </a:solidFill>
              </a:defRPr>
            </a:lvl5pPr>
            <a:lvl6pPr marL="5486400" indent="0">
              <a:buNone/>
              <a:defRPr sz="3800">
                <a:solidFill>
                  <a:schemeClr val="tx1">
                    <a:tint val="75000"/>
                  </a:schemeClr>
                </a:solidFill>
              </a:defRPr>
            </a:lvl6pPr>
            <a:lvl7pPr marL="6583680" indent="0">
              <a:buNone/>
              <a:defRPr sz="3800">
                <a:solidFill>
                  <a:schemeClr val="tx1">
                    <a:tint val="75000"/>
                  </a:schemeClr>
                </a:solidFill>
              </a:defRPr>
            </a:lvl7pPr>
            <a:lvl8pPr marL="7680960" indent="0">
              <a:buNone/>
              <a:defRPr sz="3800">
                <a:solidFill>
                  <a:schemeClr val="tx1">
                    <a:tint val="75000"/>
                  </a:schemeClr>
                </a:solidFill>
              </a:defRPr>
            </a:lvl8pPr>
            <a:lvl9pPr marL="8778240" indent="0">
              <a:buNone/>
              <a:defRPr sz="3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02EBD8-553E-4EA2-94C2-E90FB918E26A}" type="datetime1">
              <a:rPr lang="en-US" smtClean="0"/>
              <a:t>4/30/2018</a:t>
            </a:fld>
            <a:endParaRPr lang="en-US"/>
          </a:p>
        </p:txBody>
      </p:sp>
      <p:sp>
        <p:nvSpPr>
          <p:cNvPr id="5" name="Footer Placeholder 4"/>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814848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08760" y="8763000"/>
            <a:ext cx="932688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1109960" y="8763000"/>
            <a:ext cx="932688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AED147E-0354-4DC8-B437-4A7793C32251}" type="datetime1">
              <a:rPr lang="en-US" smtClean="0"/>
              <a:t>4/30/2018</a:t>
            </a:fld>
            <a:endParaRPr lang="en-US"/>
          </a:p>
        </p:txBody>
      </p:sp>
      <p:sp>
        <p:nvSpPr>
          <p:cNvPr id="6" name="Footer Placeholder 5"/>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73955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1618" y="1752607"/>
            <a:ext cx="18928080" cy="6362702"/>
          </a:xfrm>
        </p:spPr>
        <p:txBody>
          <a:bodyPr/>
          <a:lstStyle/>
          <a:p>
            <a:r>
              <a:rPr lang="en-US"/>
              <a:t>Click to edit Master title style</a:t>
            </a:r>
          </a:p>
        </p:txBody>
      </p:sp>
      <p:sp>
        <p:nvSpPr>
          <p:cNvPr id="3" name="Text Placeholder 2"/>
          <p:cNvSpPr>
            <a:spLocks noGrp="1"/>
          </p:cNvSpPr>
          <p:nvPr>
            <p:ph type="body" idx="1"/>
          </p:nvPr>
        </p:nvSpPr>
        <p:spPr>
          <a:xfrm>
            <a:off x="1511621" y="8069582"/>
            <a:ext cx="9284016" cy="3954778"/>
          </a:xfrm>
        </p:spPr>
        <p:txBody>
          <a:bodyPr anchor="b"/>
          <a:lstStyle>
            <a:lvl1pPr marL="0" indent="0">
              <a:buNone/>
              <a:defRPr sz="5800" b="1"/>
            </a:lvl1pPr>
            <a:lvl2pPr marL="1097280" indent="0">
              <a:buNone/>
              <a:defRPr sz="4800" b="1"/>
            </a:lvl2pPr>
            <a:lvl3pPr marL="2194560" indent="0">
              <a:buNone/>
              <a:defRPr sz="4300" b="1"/>
            </a:lvl3pPr>
            <a:lvl4pPr marL="3291840" indent="0">
              <a:buNone/>
              <a:defRPr sz="3800" b="1"/>
            </a:lvl4pPr>
            <a:lvl5pPr marL="4389120" indent="0">
              <a:buNone/>
              <a:defRPr sz="3800" b="1"/>
            </a:lvl5pPr>
            <a:lvl6pPr marL="5486400" indent="0">
              <a:buNone/>
              <a:defRPr sz="3800" b="1"/>
            </a:lvl6pPr>
            <a:lvl7pPr marL="6583680" indent="0">
              <a:buNone/>
              <a:defRPr sz="3800" b="1"/>
            </a:lvl7pPr>
            <a:lvl8pPr marL="7680960" indent="0">
              <a:buNone/>
              <a:defRPr sz="3800" b="1"/>
            </a:lvl8pPr>
            <a:lvl9pPr marL="8778240" indent="0">
              <a:buNone/>
              <a:defRPr sz="3800" b="1"/>
            </a:lvl9pPr>
          </a:lstStyle>
          <a:p>
            <a:pPr lvl="0"/>
            <a:r>
              <a:rPr lang="en-US"/>
              <a:t>Click to edit Master text styles</a:t>
            </a:r>
          </a:p>
        </p:txBody>
      </p:sp>
      <p:sp>
        <p:nvSpPr>
          <p:cNvPr id="4" name="Content Placeholder 3"/>
          <p:cNvSpPr>
            <a:spLocks noGrp="1"/>
          </p:cNvSpPr>
          <p:nvPr>
            <p:ph sz="half" idx="2"/>
          </p:nvPr>
        </p:nvSpPr>
        <p:spPr>
          <a:xfrm>
            <a:off x="1511621" y="12024360"/>
            <a:ext cx="9284016"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1109961" y="8069582"/>
            <a:ext cx="9329738" cy="3954778"/>
          </a:xfrm>
        </p:spPr>
        <p:txBody>
          <a:bodyPr anchor="b"/>
          <a:lstStyle>
            <a:lvl1pPr marL="0" indent="0">
              <a:buNone/>
              <a:defRPr sz="5800" b="1"/>
            </a:lvl1pPr>
            <a:lvl2pPr marL="1097280" indent="0">
              <a:buNone/>
              <a:defRPr sz="4800" b="1"/>
            </a:lvl2pPr>
            <a:lvl3pPr marL="2194560" indent="0">
              <a:buNone/>
              <a:defRPr sz="4300" b="1"/>
            </a:lvl3pPr>
            <a:lvl4pPr marL="3291840" indent="0">
              <a:buNone/>
              <a:defRPr sz="3800" b="1"/>
            </a:lvl4pPr>
            <a:lvl5pPr marL="4389120" indent="0">
              <a:buNone/>
              <a:defRPr sz="3800" b="1"/>
            </a:lvl5pPr>
            <a:lvl6pPr marL="5486400" indent="0">
              <a:buNone/>
              <a:defRPr sz="3800" b="1"/>
            </a:lvl6pPr>
            <a:lvl7pPr marL="6583680" indent="0">
              <a:buNone/>
              <a:defRPr sz="3800" b="1"/>
            </a:lvl7pPr>
            <a:lvl8pPr marL="7680960" indent="0">
              <a:buNone/>
              <a:defRPr sz="3800" b="1"/>
            </a:lvl8pPr>
            <a:lvl9pPr marL="8778240" indent="0">
              <a:buNone/>
              <a:defRPr sz="3800" b="1"/>
            </a:lvl9pPr>
          </a:lstStyle>
          <a:p>
            <a:pPr lvl="0"/>
            <a:r>
              <a:rPr lang="en-US"/>
              <a:t>Click to edit Master text styles</a:t>
            </a:r>
          </a:p>
        </p:txBody>
      </p:sp>
      <p:sp>
        <p:nvSpPr>
          <p:cNvPr id="6" name="Content Placeholder 5"/>
          <p:cNvSpPr>
            <a:spLocks noGrp="1"/>
          </p:cNvSpPr>
          <p:nvPr>
            <p:ph sz="quarter" idx="4"/>
          </p:nvPr>
        </p:nvSpPr>
        <p:spPr>
          <a:xfrm>
            <a:off x="11109961" y="12024360"/>
            <a:ext cx="9329738"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B4C959-6D2B-4374-ADD3-85F14D368B6E}" type="datetime1">
              <a:rPr lang="en-US" smtClean="0"/>
              <a:t>4/30/2018</a:t>
            </a:fld>
            <a:endParaRPr lang="en-US"/>
          </a:p>
        </p:txBody>
      </p:sp>
      <p:sp>
        <p:nvSpPr>
          <p:cNvPr id="8" name="Footer Placeholder 7"/>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844496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0583F64-718D-4A15-8A55-637648801DB5}" type="datetime1">
              <a:rPr lang="en-US" smtClean="0"/>
              <a:t>4/30/2018</a:t>
            </a:fld>
            <a:endParaRPr lang="en-US"/>
          </a:p>
        </p:txBody>
      </p:sp>
      <p:sp>
        <p:nvSpPr>
          <p:cNvPr id="4" name="Footer Placeholder 3"/>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85280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D03B4B-CCB8-41F0-8517-C04675FCE8BE}" type="datetime1">
              <a:rPr lang="en-US" smtClean="0"/>
              <a:t>4/30/2018</a:t>
            </a:fld>
            <a:endParaRPr lang="en-US"/>
          </a:p>
        </p:txBody>
      </p:sp>
      <p:sp>
        <p:nvSpPr>
          <p:cNvPr id="3" name="Footer Placeholder 2"/>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21395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1619" y="2194560"/>
            <a:ext cx="7078027" cy="7680960"/>
          </a:xfrm>
        </p:spPr>
        <p:txBody>
          <a:bodyPr anchor="b"/>
          <a:lstStyle>
            <a:lvl1pPr>
              <a:defRPr sz="7700"/>
            </a:lvl1pPr>
          </a:lstStyle>
          <a:p>
            <a:r>
              <a:rPr lang="en-US"/>
              <a:t>Click to edit Master title style</a:t>
            </a:r>
          </a:p>
        </p:txBody>
      </p:sp>
      <p:sp>
        <p:nvSpPr>
          <p:cNvPr id="3" name="Content Placeholder 2"/>
          <p:cNvSpPr>
            <a:spLocks noGrp="1"/>
          </p:cNvSpPr>
          <p:nvPr>
            <p:ph idx="1"/>
          </p:nvPr>
        </p:nvSpPr>
        <p:spPr>
          <a:xfrm>
            <a:off x="9329738" y="4739647"/>
            <a:ext cx="11109960" cy="23393400"/>
          </a:xfrm>
        </p:spPr>
        <p:txBody>
          <a:bodyPr/>
          <a:lstStyle>
            <a:lvl1pPr>
              <a:defRPr sz="7700"/>
            </a:lvl1pPr>
            <a:lvl2pPr>
              <a:defRPr sz="6700"/>
            </a:lvl2pPr>
            <a:lvl3pPr>
              <a:defRPr sz="5800"/>
            </a:lvl3pPr>
            <a:lvl4pPr>
              <a:defRPr sz="4800"/>
            </a:lvl4pPr>
            <a:lvl5pPr>
              <a:defRPr sz="4800"/>
            </a:lvl5pPr>
            <a:lvl6pPr>
              <a:defRPr sz="4800"/>
            </a:lvl6pPr>
            <a:lvl7pPr>
              <a:defRPr sz="4800"/>
            </a:lvl7pPr>
            <a:lvl8pPr>
              <a:defRPr sz="4800"/>
            </a:lvl8pPr>
            <a:lvl9pPr>
              <a:defRPr sz="4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11619" y="9875520"/>
            <a:ext cx="7078027" cy="18295622"/>
          </a:xfrm>
        </p:spPr>
        <p:txBody>
          <a:bodyPr/>
          <a:lstStyle>
            <a:lvl1pPr marL="0" indent="0">
              <a:buNone/>
              <a:defRPr sz="3800"/>
            </a:lvl1pPr>
            <a:lvl2pPr marL="1097280" indent="0">
              <a:buNone/>
              <a:defRPr sz="3400"/>
            </a:lvl2pPr>
            <a:lvl3pPr marL="2194560" indent="0">
              <a:buNone/>
              <a:defRPr sz="2900"/>
            </a:lvl3pPr>
            <a:lvl4pPr marL="3291840" indent="0">
              <a:buNone/>
              <a:defRPr sz="2400"/>
            </a:lvl4pPr>
            <a:lvl5pPr marL="4389120" indent="0">
              <a:buNone/>
              <a:defRPr sz="2400"/>
            </a:lvl5pPr>
            <a:lvl6pPr marL="5486400" indent="0">
              <a:buNone/>
              <a:defRPr sz="2400"/>
            </a:lvl6pPr>
            <a:lvl7pPr marL="6583680" indent="0">
              <a:buNone/>
              <a:defRPr sz="2400"/>
            </a:lvl7pPr>
            <a:lvl8pPr marL="7680960" indent="0">
              <a:buNone/>
              <a:defRPr sz="2400"/>
            </a:lvl8pPr>
            <a:lvl9pPr marL="8778240" indent="0">
              <a:buNone/>
              <a:defRPr sz="2400"/>
            </a:lvl9pPr>
          </a:lstStyle>
          <a:p>
            <a:pPr lvl="0"/>
            <a:r>
              <a:rPr lang="en-US"/>
              <a:t>Click to edit Master text styles</a:t>
            </a:r>
          </a:p>
        </p:txBody>
      </p:sp>
      <p:sp>
        <p:nvSpPr>
          <p:cNvPr id="5" name="Date Placeholder 4"/>
          <p:cNvSpPr>
            <a:spLocks noGrp="1"/>
          </p:cNvSpPr>
          <p:nvPr>
            <p:ph type="dt" sz="half" idx="10"/>
          </p:nvPr>
        </p:nvSpPr>
        <p:spPr/>
        <p:txBody>
          <a:bodyPr/>
          <a:lstStyle/>
          <a:p>
            <a:fld id="{DE75FDA9-4E14-406C-AF50-F99366653192}" type="datetime1">
              <a:rPr lang="en-US" smtClean="0"/>
              <a:t>4/30/2018</a:t>
            </a:fld>
            <a:endParaRPr lang="en-US"/>
          </a:p>
        </p:txBody>
      </p:sp>
      <p:sp>
        <p:nvSpPr>
          <p:cNvPr id="6" name="Footer Placeholder 5"/>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30186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1619" y="2194560"/>
            <a:ext cx="7078027" cy="7680960"/>
          </a:xfrm>
        </p:spPr>
        <p:txBody>
          <a:bodyPr anchor="b"/>
          <a:lstStyle>
            <a:lvl1pPr>
              <a:defRPr sz="7700"/>
            </a:lvl1pPr>
          </a:lstStyle>
          <a:p>
            <a:r>
              <a:rPr lang="en-US"/>
              <a:t>Click to edit Master title style</a:t>
            </a:r>
          </a:p>
        </p:txBody>
      </p:sp>
      <p:sp>
        <p:nvSpPr>
          <p:cNvPr id="3" name="Picture Placeholder 2"/>
          <p:cNvSpPr>
            <a:spLocks noGrp="1" noChangeAspect="1"/>
          </p:cNvSpPr>
          <p:nvPr>
            <p:ph type="pic" idx="1"/>
          </p:nvPr>
        </p:nvSpPr>
        <p:spPr>
          <a:xfrm>
            <a:off x="9329738" y="4739647"/>
            <a:ext cx="11109960" cy="23393400"/>
          </a:xfrm>
        </p:spPr>
        <p:txBody>
          <a:bodyPr anchor="t"/>
          <a:lstStyle>
            <a:lvl1pPr marL="0" indent="0">
              <a:buNone/>
              <a:defRPr sz="7700"/>
            </a:lvl1pPr>
            <a:lvl2pPr marL="1097280" indent="0">
              <a:buNone/>
              <a:defRPr sz="6700"/>
            </a:lvl2pPr>
            <a:lvl3pPr marL="2194560" indent="0">
              <a:buNone/>
              <a:defRPr sz="5800"/>
            </a:lvl3pPr>
            <a:lvl4pPr marL="3291840" indent="0">
              <a:buNone/>
              <a:defRPr sz="4800"/>
            </a:lvl4pPr>
            <a:lvl5pPr marL="4389120" indent="0">
              <a:buNone/>
              <a:defRPr sz="4800"/>
            </a:lvl5pPr>
            <a:lvl6pPr marL="5486400" indent="0">
              <a:buNone/>
              <a:defRPr sz="4800"/>
            </a:lvl6pPr>
            <a:lvl7pPr marL="6583680" indent="0">
              <a:buNone/>
              <a:defRPr sz="4800"/>
            </a:lvl7pPr>
            <a:lvl8pPr marL="7680960" indent="0">
              <a:buNone/>
              <a:defRPr sz="4800"/>
            </a:lvl8pPr>
            <a:lvl9pPr marL="8778240" indent="0">
              <a:buNone/>
              <a:defRPr sz="4800"/>
            </a:lvl9pPr>
          </a:lstStyle>
          <a:p>
            <a:endParaRPr lang="en-US"/>
          </a:p>
        </p:txBody>
      </p:sp>
      <p:sp>
        <p:nvSpPr>
          <p:cNvPr id="4" name="Text Placeholder 3"/>
          <p:cNvSpPr>
            <a:spLocks noGrp="1"/>
          </p:cNvSpPr>
          <p:nvPr>
            <p:ph type="body" sz="half" idx="2"/>
          </p:nvPr>
        </p:nvSpPr>
        <p:spPr>
          <a:xfrm>
            <a:off x="1511619" y="9875520"/>
            <a:ext cx="7078027" cy="18295622"/>
          </a:xfrm>
        </p:spPr>
        <p:txBody>
          <a:bodyPr/>
          <a:lstStyle>
            <a:lvl1pPr marL="0" indent="0">
              <a:buNone/>
              <a:defRPr sz="3800"/>
            </a:lvl1pPr>
            <a:lvl2pPr marL="1097280" indent="0">
              <a:buNone/>
              <a:defRPr sz="3400"/>
            </a:lvl2pPr>
            <a:lvl3pPr marL="2194560" indent="0">
              <a:buNone/>
              <a:defRPr sz="2900"/>
            </a:lvl3pPr>
            <a:lvl4pPr marL="3291840" indent="0">
              <a:buNone/>
              <a:defRPr sz="2400"/>
            </a:lvl4pPr>
            <a:lvl5pPr marL="4389120" indent="0">
              <a:buNone/>
              <a:defRPr sz="2400"/>
            </a:lvl5pPr>
            <a:lvl6pPr marL="5486400" indent="0">
              <a:buNone/>
              <a:defRPr sz="2400"/>
            </a:lvl6pPr>
            <a:lvl7pPr marL="6583680" indent="0">
              <a:buNone/>
              <a:defRPr sz="2400"/>
            </a:lvl7pPr>
            <a:lvl8pPr marL="7680960" indent="0">
              <a:buNone/>
              <a:defRPr sz="2400"/>
            </a:lvl8pPr>
            <a:lvl9pPr marL="8778240" indent="0">
              <a:buNone/>
              <a:defRPr sz="2400"/>
            </a:lvl9pPr>
          </a:lstStyle>
          <a:p>
            <a:pPr lvl="0"/>
            <a:r>
              <a:rPr lang="en-US"/>
              <a:t>Click to edit Master text styles</a:t>
            </a:r>
          </a:p>
        </p:txBody>
      </p:sp>
      <p:sp>
        <p:nvSpPr>
          <p:cNvPr id="5" name="Date Placeholder 4"/>
          <p:cNvSpPr>
            <a:spLocks noGrp="1"/>
          </p:cNvSpPr>
          <p:nvPr>
            <p:ph type="dt" sz="half" idx="10"/>
          </p:nvPr>
        </p:nvSpPr>
        <p:spPr/>
        <p:txBody>
          <a:bodyPr/>
          <a:lstStyle/>
          <a:p>
            <a:fld id="{CFD7130A-485C-45DA-BB8A-0E1239CCCB26}" type="datetime1">
              <a:rPr lang="en-US" smtClean="0"/>
              <a:t>4/30/2018</a:t>
            </a:fld>
            <a:endParaRPr lang="en-US"/>
          </a:p>
        </p:txBody>
      </p:sp>
      <p:sp>
        <p:nvSpPr>
          <p:cNvPr id="6" name="Footer Placeholder 5"/>
          <p:cNvSpPr>
            <a:spLocks noGrp="1"/>
          </p:cNvSpPr>
          <p:nvPr>
            <p:ph type="ftr" sz="quarter" idx="11"/>
          </p:nvPr>
        </p:nvSpPr>
        <p:spPr/>
        <p:txBody>
          <a:bodyPr/>
          <a:lstStyle/>
          <a:p>
            <a:r>
              <a:rPr lang="en-US" smtClean="0"/>
              <a:t>1,   Seth Benardete. “Achilles and the Iliad.” Hermes, Franz Steiner Verlag Publishing, 1963. vol 91, p 1-16. </a:t>
            </a:r>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324691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08760" y="1752607"/>
            <a:ext cx="1892808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508760" y="8763000"/>
            <a:ext cx="1892808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508760" y="30510487"/>
            <a:ext cx="4937760" cy="1752600"/>
          </a:xfrm>
          <a:prstGeom prst="rect">
            <a:avLst/>
          </a:prstGeom>
        </p:spPr>
        <p:txBody>
          <a:bodyPr vert="horz" lIns="91440" tIns="45720" rIns="91440" bIns="45720" rtlCol="0" anchor="ctr"/>
          <a:lstStyle>
            <a:lvl1pPr algn="l">
              <a:defRPr sz="2900">
                <a:solidFill>
                  <a:schemeClr val="tx1">
                    <a:tint val="75000"/>
                  </a:schemeClr>
                </a:solidFill>
              </a:defRPr>
            </a:lvl1pPr>
          </a:lstStyle>
          <a:p>
            <a:fld id="{91D77C81-B54C-4A37-8C65-13BCA5D3D6E3}" type="datetime1">
              <a:rPr lang="en-US" smtClean="0"/>
              <a:t>4/30/2018</a:t>
            </a:fld>
            <a:endParaRPr lang="en-US"/>
          </a:p>
        </p:txBody>
      </p:sp>
      <p:sp>
        <p:nvSpPr>
          <p:cNvPr id="5" name="Footer Placeholder 4"/>
          <p:cNvSpPr>
            <a:spLocks noGrp="1"/>
          </p:cNvSpPr>
          <p:nvPr>
            <p:ph type="ftr" sz="quarter" idx="3"/>
          </p:nvPr>
        </p:nvSpPr>
        <p:spPr>
          <a:xfrm>
            <a:off x="7269480" y="30510487"/>
            <a:ext cx="7406640" cy="1752600"/>
          </a:xfrm>
          <a:prstGeom prst="rect">
            <a:avLst/>
          </a:prstGeom>
        </p:spPr>
        <p:txBody>
          <a:bodyPr vert="horz" lIns="91440" tIns="45720" rIns="91440" bIns="45720" rtlCol="0" anchor="ctr"/>
          <a:lstStyle>
            <a:lvl1pPr algn="ctr">
              <a:defRPr sz="2900">
                <a:solidFill>
                  <a:schemeClr val="tx1">
                    <a:tint val="75000"/>
                  </a:schemeClr>
                </a:solidFill>
              </a:defRPr>
            </a:lvl1pPr>
          </a:lstStyle>
          <a:p>
            <a:r>
              <a:rPr lang="en-US" smtClean="0"/>
              <a:t>1,   Seth Benardete. “Achilles and the Iliad.” Hermes, Franz Steiner Verlag Publishing, 1963. vol 91, p 1-16. </a:t>
            </a:r>
            <a:endParaRPr lang="en-US"/>
          </a:p>
        </p:txBody>
      </p:sp>
      <p:sp>
        <p:nvSpPr>
          <p:cNvPr id="6" name="Slide Number Placeholder 5"/>
          <p:cNvSpPr>
            <a:spLocks noGrp="1"/>
          </p:cNvSpPr>
          <p:nvPr>
            <p:ph type="sldNum" sz="quarter" idx="4"/>
          </p:nvPr>
        </p:nvSpPr>
        <p:spPr>
          <a:xfrm>
            <a:off x="15499080" y="30510487"/>
            <a:ext cx="4937760" cy="1752600"/>
          </a:xfrm>
          <a:prstGeom prst="rect">
            <a:avLst/>
          </a:prstGeom>
        </p:spPr>
        <p:txBody>
          <a:bodyPr vert="horz" lIns="91440" tIns="45720" rIns="91440" bIns="45720" rtlCol="0" anchor="ctr"/>
          <a:lstStyle>
            <a:lvl1pPr algn="r">
              <a:defRPr sz="29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00446938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dt="0"/>
  <p:txStyles>
    <p:titleStyle>
      <a:lvl1pPr algn="l" defTabSz="2194560" rtl="0" eaLnBrk="1" latinLnBrk="0" hangingPunct="1">
        <a:lnSpc>
          <a:spcPct val="90000"/>
        </a:lnSpc>
        <a:spcBef>
          <a:spcPct val="0"/>
        </a:spcBef>
        <a:buNone/>
        <a:defRPr sz="10600" kern="1200">
          <a:solidFill>
            <a:schemeClr val="tx1"/>
          </a:solidFill>
          <a:latin typeface="+mj-lt"/>
          <a:ea typeface="+mj-ea"/>
          <a:cs typeface="+mj-cs"/>
        </a:defRPr>
      </a:lvl1pPr>
    </p:titleStyle>
    <p:bodyStyle>
      <a:lvl1pPr marL="548640" indent="-548640" algn="l" defTabSz="2194560" rtl="0" eaLnBrk="1" latinLnBrk="0" hangingPunct="1">
        <a:lnSpc>
          <a:spcPct val="90000"/>
        </a:lnSpc>
        <a:spcBef>
          <a:spcPts val="2400"/>
        </a:spcBef>
        <a:buFont typeface="Arial" panose="020B0604020202020204" pitchFamily="34" charset="0"/>
        <a:buChar char="•"/>
        <a:defRPr sz="6700" kern="1200">
          <a:solidFill>
            <a:schemeClr val="tx1"/>
          </a:solidFill>
          <a:latin typeface="+mn-lt"/>
          <a:ea typeface="+mn-ea"/>
          <a:cs typeface="+mn-cs"/>
        </a:defRPr>
      </a:lvl1pPr>
      <a:lvl2pPr marL="1645920" indent="-548640" algn="l" defTabSz="2194560" rtl="0" eaLnBrk="1" latinLnBrk="0" hangingPunct="1">
        <a:lnSpc>
          <a:spcPct val="90000"/>
        </a:lnSpc>
        <a:spcBef>
          <a:spcPts val="1200"/>
        </a:spcBef>
        <a:buFont typeface="Arial" panose="020B0604020202020204" pitchFamily="34" charset="0"/>
        <a:buChar char="•"/>
        <a:defRPr sz="5800" kern="1200">
          <a:solidFill>
            <a:schemeClr val="tx1"/>
          </a:solidFill>
          <a:latin typeface="+mn-lt"/>
          <a:ea typeface="+mn-ea"/>
          <a:cs typeface="+mn-cs"/>
        </a:defRPr>
      </a:lvl2pPr>
      <a:lvl3pPr marL="2743200" indent="-548640" algn="l" defTabSz="2194560" rtl="0" eaLnBrk="1" latinLnBrk="0" hangingPunct="1">
        <a:lnSpc>
          <a:spcPct val="90000"/>
        </a:lnSpc>
        <a:spcBef>
          <a:spcPts val="1200"/>
        </a:spcBef>
        <a:buFont typeface="Arial" panose="020B0604020202020204" pitchFamily="34" charset="0"/>
        <a:buChar char="•"/>
        <a:defRPr sz="4800" kern="1200">
          <a:solidFill>
            <a:schemeClr val="tx1"/>
          </a:solidFill>
          <a:latin typeface="+mn-lt"/>
          <a:ea typeface="+mn-ea"/>
          <a:cs typeface="+mn-cs"/>
        </a:defRPr>
      </a:lvl3pPr>
      <a:lvl4pPr marL="3840480" indent="-548640" algn="l" defTabSz="2194560" rtl="0" eaLnBrk="1" latinLnBrk="0" hangingPunct="1">
        <a:lnSpc>
          <a:spcPct val="90000"/>
        </a:lnSpc>
        <a:spcBef>
          <a:spcPts val="1200"/>
        </a:spcBef>
        <a:buFont typeface="Arial" panose="020B0604020202020204" pitchFamily="34" charset="0"/>
        <a:buChar char="•"/>
        <a:defRPr sz="4300" kern="1200">
          <a:solidFill>
            <a:schemeClr val="tx1"/>
          </a:solidFill>
          <a:latin typeface="+mn-lt"/>
          <a:ea typeface="+mn-ea"/>
          <a:cs typeface="+mn-cs"/>
        </a:defRPr>
      </a:lvl4pPr>
      <a:lvl5pPr marL="4937760" indent="-548640" algn="l" defTabSz="2194560" rtl="0" eaLnBrk="1" latinLnBrk="0" hangingPunct="1">
        <a:lnSpc>
          <a:spcPct val="90000"/>
        </a:lnSpc>
        <a:spcBef>
          <a:spcPts val="1200"/>
        </a:spcBef>
        <a:buFont typeface="Arial" panose="020B0604020202020204" pitchFamily="34" charset="0"/>
        <a:buChar char="•"/>
        <a:defRPr sz="4300" kern="1200">
          <a:solidFill>
            <a:schemeClr val="tx1"/>
          </a:solidFill>
          <a:latin typeface="+mn-lt"/>
          <a:ea typeface="+mn-ea"/>
          <a:cs typeface="+mn-cs"/>
        </a:defRPr>
      </a:lvl5pPr>
      <a:lvl6pPr marL="6035040" indent="-548640" algn="l" defTabSz="2194560" rtl="0" eaLnBrk="1" latinLnBrk="0" hangingPunct="1">
        <a:lnSpc>
          <a:spcPct val="90000"/>
        </a:lnSpc>
        <a:spcBef>
          <a:spcPts val="1200"/>
        </a:spcBef>
        <a:buFont typeface="Arial" panose="020B0604020202020204" pitchFamily="34" charset="0"/>
        <a:buChar char="•"/>
        <a:defRPr sz="4300" kern="1200">
          <a:solidFill>
            <a:schemeClr val="tx1"/>
          </a:solidFill>
          <a:latin typeface="+mn-lt"/>
          <a:ea typeface="+mn-ea"/>
          <a:cs typeface="+mn-cs"/>
        </a:defRPr>
      </a:lvl6pPr>
      <a:lvl7pPr marL="7132320" indent="-548640" algn="l" defTabSz="2194560" rtl="0" eaLnBrk="1" latinLnBrk="0" hangingPunct="1">
        <a:lnSpc>
          <a:spcPct val="90000"/>
        </a:lnSpc>
        <a:spcBef>
          <a:spcPts val="1200"/>
        </a:spcBef>
        <a:buFont typeface="Arial" panose="020B0604020202020204" pitchFamily="34" charset="0"/>
        <a:buChar char="•"/>
        <a:defRPr sz="4300" kern="1200">
          <a:solidFill>
            <a:schemeClr val="tx1"/>
          </a:solidFill>
          <a:latin typeface="+mn-lt"/>
          <a:ea typeface="+mn-ea"/>
          <a:cs typeface="+mn-cs"/>
        </a:defRPr>
      </a:lvl7pPr>
      <a:lvl8pPr marL="8229600" indent="-548640" algn="l" defTabSz="2194560" rtl="0" eaLnBrk="1" latinLnBrk="0" hangingPunct="1">
        <a:lnSpc>
          <a:spcPct val="90000"/>
        </a:lnSpc>
        <a:spcBef>
          <a:spcPts val="1200"/>
        </a:spcBef>
        <a:buFont typeface="Arial" panose="020B0604020202020204" pitchFamily="34" charset="0"/>
        <a:buChar char="•"/>
        <a:defRPr sz="4300" kern="1200">
          <a:solidFill>
            <a:schemeClr val="tx1"/>
          </a:solidFill>
          <a:latin typeface="+mn-lt"/>
          <a:ea typeface="+mn-ea"/>
          <a:cs typeface="+mn-cs"/>
        </a:defRPr>
      </a:lvl8pPr>
      <a:lvl9pPr marL="9326880" indent="-548640" algn="l" defTabSz="2194560" rtl="0" eaLnBrk="1" latinLnBrk="0" hangingPunct="1">
        <a:lnSpc>
          <a:spcPct val="90000"/>
        </a:lnSpc>
        <a:spcBef>
          <a:spcPts val="1200"/>
        </a:spcBef>
        <a:buFont typeface="Arial" panose="020B0604020202020204" pitchFamily="34" charset="0"/>
        <a:buChar char="•"/>
        <a:defRPr sz="4300" kern="1200">
          <a:solidFill>
            <a:schemeClr val="tx1"/>
          </a:solidFill>
          <a:latin typeface="+mn-lt"/>
          <a:ea typeface="+mn-ea"/>
          <a:cs typeface="+mn-cs"/>
        </a:defRPr>
      </a:lvl9pPr>
    </p:bodyStyle>
    <p:otherStyle>
      <a:defPPr>
        <a:defRPr lang="en-US"/>
      </a:defPPr>
      <a:lvl1pPr marL="0" algn="l" defTabSz="2194560" rtl="0" eaLnBrk="1" latinLnBrk="0" hangingPunct="1">
        <a:defRPr sz="4300" kern="1200">
          <a:solidFill>
            <a:schemeClr val="tx1"/>
          </a:solidFill>
          <a:latin typeface="+mn-lt"/>
          <a:ea typeface="+mn-ea"/>
          <a:cs typeface="+mn-cs"/>
        </a:defRPr>
      </a:lvl1pPr>
      <a:lvl2pPr marL="1097280" algn="l" defTabSz="2194560" rtl="0" eaLnBrk="1" latinLnBrk="0" hangingPunct="1">
        <a:defRPr sz="4300" kern="1200">
          <a:solidFill>
            <a:schemeClr val="tx1"/>
          </a:solidFill>
          <a:latin typeface="+mn-lt"/>
          <a:ea typeface="+mn-ea"/>
          <a:cs typeface="+mn-cs"/>
        </a:defRPr>
      </a:lvl2pPr>
      <a:lvl3pPr marL="2194560" algn="l" defTabSz="2194560" rtl="0" eaLnBrk="1" latinLnBrk="0" hangingPunct="1">
        <a:defRPr sz="4300" kern="1200">
          <a:solidFill>
            <a:schemeClr val="tx1"/>
          </a:solidFill>
          <a:latin typeface="+mn-lt"/>
          <a:ea typeface="+mn-ea"/>
          <a:cs typeface="+mn-cs"/>
        </a:defRPr>
      </a:lvl3pPr>
      <a:lvl4pPr marL="3291840" algn="l" defTabSz="2194560" rtl="0" eaLnBrk="1" latinLnBrk="0" hangingPunct="1">
        <a:defRPr sz="4300" kern="1200">
          <a:solidFill>
            <a:schemeClr val="tx1"/>
          </a:solidFill>
          <a:latin typeface="+mn-lt"/>
          <a:ea typeface="+mn-ea"/>
          <a:cs typeface="+mn-cs"/>
        </a:defRPr>
      </a:lvl4pPr>
      <a:lvl5pPr marL="4389120" algn="l" defTabSz="2194560" rtl="0" eaLnBrk="1" latinLnBrk="0" hangingPunct="1">
        <a:defRPr sz="4300" kern="1200">
          <a:solidFill>
            <a:schemeClr val="tx1"/>
          </a:solidFill>
          <a:latin typeface="+mn-lt"/>
          <a:ea typeface="+mn-ea"/>
          <a:cs typeface="+mn-cs"/>
        </a:defRPr>
      </a:lvl5pPr>
      <a:lvl6pPr marL="5486400" algn="l" defTabSz="2194560" rtl="0" eaLnBrk="1" latinLnBrk="0" hangingPunct="1">
        <a:defRPr sz="4300" kern="1200">
          <a:solidFill>
            <a:schemeClr val="tx1"/>
          </a:solidFill>
          <a:latin typeface="+mn-lt"/>
          <a:ea typeface="+mn-ea"/>
          <a:cs typeface="+mn-cs"/>
        </a:defRPr>
      </a:lvl6pPr>
      <a:lvl7pPr marL="6583680" algn="l" defTabSz="2194560" rtl="0" eaLnBrk="1" latinLnBrk="0" hangingPunct="1">
        <a:defRPr sz="4300" kern="1200">
          <a:solidFill>
            <a:schemeClr val="tx1"/>
          </a:solidFill>
          <a:latin typeface="+mn-lt"/>
          <a:ea typeface="+mn-ea"/>
          <a:cs typeface="+mn-cs"/>
        </a:defRPr>
      </a:lvl7pPr>
      <a:lvl8pPr marL="7680960" algn="l" defTabSz="2194560" rtl="0" eaLnBrk="1" latinLnBrk="0" hangingPunct="1">
        <a:defRPr sz="4300" kern="1200">
          <a:solidFill>
            <a:schemeClr val="tx1"/>
          </a:solidFill>
          <a:latin typeface="+mn-lt"/>
          <a:ea typeface="+mn-ea"/>
          <a:cs typeface="+mn-cs"/>
        </a:defRPr>
      </a:lvl8pPr>
      <a:lvl9pPr marL="8778240" algn="l" defTabSz="2194560" rtl="0" eaLnBrk="1" latinLnBrk="0" hangingPunct="1">
        <a:defRPr sz="4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www.perseus.tufts.edu/hopper/text?doc=urn:cts:greekLit:tlg0012.tlg001.perseus-eng1:1.1-1.3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CA" sz="8000" b="1" dirty="0" smtClean="0"/>
              <a:t>The Character </a:t>
            </a:r>
            <a:r>
              <a:rPr lang="en-CA" sz="8000" b="1" dirty="0" smtClean="0"/>
              <a:t>of Achilles in the </a:t>
            </a:r>
            <a:r>
              <a:rPr lang="en-CA" sz="8000" b="1" i="1" dirty="0" smtClean="0"/>
              <a:t>Iliad:</a:t>
            </a:r>
            <a:br>
              <a:rPr lang="en-CA" sz="8000" b="1" i="1" dirty="0" smtClean="0"/>
            </a:br>
            <a:r>
              <a:rPr lang="en-CA" sz="7200" b="1" dirty="0" smtClean="0"/>
              <a:t>A Digital Analysis</a:t>
            </a:r>
            <a:br>
              <a:rPr lang="en-CA" sz="7200" b="1" dirty="0" smtClean="0"/>
            </a:br>
            <a:r>
              <a:rPr lang="en-CA" sz="7200" b="1" dirty="0" smtClean="0"/>
              <a:t/>
            </a:r>
            <a:br>
              <a:rPr lang="en-CA" sz="7200" b="1" dirty="0" smtClean="0"/>
            </a:br>
            <a:r>
              <a:rPr lang="en-CA" sz="6000" dirty="0" smtClean="0"/>
              <a:t>Alex </a:t>
            </a:r>
            <a:r>
              <a:rPr lang="en-CA" sz="6000" dirty="0" smtClean="0"/>
              <a:t>Kaminski</a:t>
            </a:r>
            <a:br>
              <a:rPr lang="en-CA" sz="6000" dirty="0" smtClean="0"/>
            </a:br>
            <a:r>
              <a:rPr lang="en-CA" sz="6000" dirty="0" smtClean="0"/>
              <a:t> Mt. Allison University </a:t>
            </a:r>
            <a:endParaRPr lang="en-CA" sz="6000" dirty="0"/>
          </a:p>
        </p:txBody>
      </p:sp>
      <p:sp>
        <p:nvSpPr>
          <p:cNvPr id="3" name="Content Placeholder 2"/>
          <p:cNvSpPr>
            <a:spLocks noGrp="1"/>
          </p:cNvSpPr>
          <p:nvPr>
            <p:ph sz="half" idx="1"/>
          </p:nvPr>
        </p:nvSpPr>
        <p:spPr/>
        <p:txBody>
          <a:bodyPr>
            <a:normAutofit lnSpcReduction="10000"/>
          </a:bodyPr>
          <a:lstStyle/>
          <a:p>
            <a:pPr marL="0" indent="0">
              <a:lnSpc>
                <a:spcPct val="107000"/>
              </a:lnSpc>
              <a:spcAft>
                <a:spcPts val="800"/>
              </a:spcAft>
              <a:buNone/>
            </a:pPr>
            <a:r>
              <a:rPr lang="en-CA" sz="4400" b="1" dirty="0">
                <a:latin typeface="Calibri" panose="020F0502020204030204" pitchFamily="34" charset="0"/>
                <a:ea typeface="Calibri" panose="020F0502020204030204" pitchFamily="34" charset="0"/>
                <a:cs typeface="Times New Roman" panose="02020603050405020304" pitchFamily="18" charset="0"/>
              </a:rPr>
              <a:t>Hypothesis</a:t>
            </a:r>
            <a:endParaRPr lang="en-CA" sz="44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CA" sz="2400" dirty="0" smtClean="0">
                <a:latin typeface="Calibri" panose="020F0502020204030204" pitchFamily="34" charset="0"/>
                <a:ea typeface="Calibri" panose="020F0502020204030204" pitchFamily="34" charset="0"/>
                <a:cs typeface="Times New Roman" panose="02020603050405020304" pitchFamily="18" charset="0"/>
              </a:rPr>
              <a:t>As the greatest Greek warrior Achilles </a:t>
            </a:r>
            <a:r>
              <a:rPr lang="en-CA" sz="2400" dirty="0" smtClean="0">
                <a:latin typeface="Calibri" panose="020F0502020204030204" pitchFamily="34" charset="0"/>
                <a:ea typeface="Calibri" panose="020F0502020204030204" pitchFamily="34" charset="0"/>
                <a:cs typeface="Times New Roman" panose="02020603050405020304" pitchFamily="18" charset="0"/>
              </a:rPr>
              <a:t>was</a:t>
            </a:r>
            <a:r>
              <a:rPr lang="en-CA" sz="2400" dirty="0" smtClean="0">
                <a:latin typeface="Calibri" panose="020F0502020204030204" pitchFamily="34" charset="0"/>
                <a:ea typeface="Calibri" panose="020F0502020204030204" pitchFamily="34" charset="0"/>
                <a:cs typeface="Times New Roman" panose="02020603050405020304" pitchFamily="18" charset="0"/>
              </a:rPr>
              <a:t> </a:t>
            </a:r>
            <a:r>
              <a:rPr lang="en-CA" sz="2400" dirty="0" smtClean="0">
                <a:latin typeface="Calibri" panose="020F0502020204030204" pitchFamily="34" charset="0"/>
                <a:ea typeface="Calibri" panose="020F0502020204030204" pitchFamily="34" charset="0"/>
                <a:cs typeface="Times New Roman" panose="02020603050405020304" pitchFamily="18" charset="0"/>
              </a:rPr>
              <a:t>beholden to many, friend and enemy alike. This makes for a wide variety of perceptions throughout the story. When observed, </a:t>
            </a:r>
            <a:r>
              <a:rPr lang="en-CA" sz="2400" dirty="0">
                <a:latin typeface="Calibri" panose="020F0502020204030204" pitchFamily="34" charset="0"/>
                <a:ea typeface="Calibri" panose="020F0502020204030204" pitchFamily="34" charset="0"/>
                <a:cs typeface="Times New Roman" panose="02020603050405020304" pitchFamily="18" charset="0"/>
              </a:rPr>
              <a:t>the data gleaned from the procedure can demonstrate an approximate perception of Achilles as he progresses through the story, and the war itself as he is centric to many of the conflicts. My prediction is that the </a:t>
            </a:r>
            <a:r>
              <a:rPr lang="en-CA" sz="2400" dirty="0" smtClean="0">
                <a:latin typeface="Calibri" panose="020F0502020204030204" pitchFamily="34" charset="0"/>
                <a:ea typeface="Calibri" panose="020F0502020204030204" pitchFamily="34" charset="0"/>
                <a:cs typeface="Times New Roman" panose="02020603050405020304" pitchFamily="18" charset="0"/>
              </a:rPr>
              <a:t>more </a:t>
            </a:r>
            <a:r>
              <a:rPr lang="en-CA" sz="2400" dirty="0">
                <a:latin typeface="Calibri" panose="020F0502020204030204" pitchFamily="34" charset="0"/>
                <a:ea typeface="Calibri" panose="020F0502020204030204" pitchFamily="34" charset="0"/>
                <a:cs typeface="Times New Roman" panose="02020603050405020304" pitchFamily="18" charset="0"/>
              </a:rPr>
              <a:t>that Achilles fights perceptions will begin to skew in a less positive and more negative light as the horror of war and killing is regarded. </a:t>
            </a:r>
          </a:p>
          <a:p>
            <a:pPr marL="0" indent="0">
              <a:lnSpc>
                <a:spcPct val="107000"/>
              </a:lnSpc>
              <a:spcAft>
                <a:spcPts val="800"/>
              </a:spcAft>
              <a:buNone/>
            </a:pPr>
            <a:r>
              <a:rPr lang="en-CA" sz="4400" b="1" dirty="0" smtClean="0">
                <a:latin typeface="Calibri" panose="020F0502020204030204" pitchFamily="34" charset="0"/>
                <a:ea typeface="Calibri" panose="020F0502020204030204" pitchFamily="34" charset="0"/>
                <a:cs typeface="Times New Roman" panose="02020603050405020304" pitchFamily="18" charset="0"/>
              </a:rPr>
              <a:t>What </a:t>
            </a:r>
            <a:r>
              <a:rPr lang="en-CA" sz="4400" b="1" dirty="0">
                <a:latin typeface="Calibri" panose="020F0502020204030204" pitchFamily="34" charset="0"/>
                <a:ea typeface="Calibri" panose="020F0502020204030204" pitchFamily="34" charset="0"/>
                <a:cs typeface="Times New Roman" panose="02020603050405020304" pitchFamily="18" charset="0"/>
              </a:rPr>
              <a:t>is the </a:t>
            </a:r>
            <a:r>
              <a:rPr lang="en-CA" sz="4400" b="1" i="1" dirty="0" smtClean="0">
                <a:latin typeface="Calibri" panose="020F0502020204030204" pitchFamily="34" charset="0"/>
                <a:ea typeface="Calibri" panose="020F0502020204030204" pitchFamily="34" charset="0"/>
                <a:cs typeface="Times New Roman" panose="02020603050405020304" pitchFamily="18" charset="0"/>
              </a:rPr>
              <a:t>Iliad</a:t>
            </a:r>
            <a:r>
              <a:rPr lang="en-CA" sz="4400" b="1" dirty="0" smtClean="0">
                <a:latin typeface="Calibri" panose="020F0502020204030204" pitchFamily="34" charset="0"/>
                <a:ea typeface="Calibri" panose="020F0502020204030204" pitchFamily="34" charset="0"/>
                <a:cs typeface="Times New Roman" panose="02020603050405020304" pitchFamily="18" charset="0"/>
              </a:rPr>
              <a:t>?</a:t>
            </a:r>
            <a:endParaRPr lang="en-CA" sz="4400" dirty="0" smtClean="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CA" sz="2400" dirty="0" smtClean="0">
                <a:latin typeface="Calibri" panose="020F0502020204030204" pitchFamily="34" charset="0"/>
                <a:ea typeface="Calibri" panose="020F0502020204030204" pitchFamily="34" charset="0"/>
                <a:cs typeface="Times New Roman" panose="02020603050405020304" pitchFamily="18" charset="0"/>
              </a:rPr>
              <a:t>The </a:t>
            </a:r>
            <a:r>
              <a:rPr lang="en-CA" sz="2400" i="1" dirty="0">
                <a:latin typeface="Calibri" panose="020F0502020204030204" pitchFamily="34" charset="0"/>
                <a:ea typeface="Calibri" panose="020F0502020204030204" pitchFamily="34" charset="0"/>
                <a:cs typeface="Times New Roman" panose="02020603050405020304" pitchFamily="18" charset="0"/>
              </a:rPr>
              <a:t>Iliad</a:t>
            </a:r>
            <a:r>
              <a:rPr lang="en-CA" sz="2400" dirty="0">
                <a:latin typeface="Calibri" panose="020F0502020204030204" pitchFamily="34" charset="0"/>
                <a:ea typeface="Calibri" panose="020F0502020204030204" pitchFamily="34" charset="0"/>
                <a:cs typeface="Times New Roman" panose="02020603050405020304" pitchFamily="18" charset="0"/>
              </a:rPr>
              <a:t> is an Ancient Greek epic poem written in dactylic hexameter, dated to 1260 – 1180 BC. It is set during the ten year siege of Troy (Ilium) by a coalition of Greek states under Agamemnon, King of </a:t>
            </a:r>
            <a:r>
              <a:rPr lang="en-CA" sz="2400" dirty="0" smtClean="0">
                <a:latin typeface="Calibri" panose="020F0502020204030204" pitchFamily="34" charset="0"/>
                <a:ea typeface="Calibri" panose="020F0502020204030204" pitchFamily="34" charset="0"/>
                <a:cs typeface="Times New Roman" panose="02020603050405020304" pitchFamily="18" charset="0"/>
              </a:rPr>
              <a:t>Mycenae</a:t>
            </a:r>
            <a:r>
              <a:rPr lang="en-CA" sz="1100" dirty="0" smtClean="0">
                <a:latin typeface="Calibri" panose="020F0502020204030204" pitchFamily="34" charset="0"/>
                <a:ea typeface="Calibri" panose="020F0502020204030204" pitchFamily="34" charset="0"/>
                <a:cs typeface="Times New Roman" panose="02020603050405020304" pitchFamily="18" charset="0"/>
              </a:rPr>
              <a:t>1</a:t>
            </a:r>
            <a:r>
              <a:rPr lang="en-CA" sz="2400" dirty="0" smtClean="0">
                <a:latin typeface="Calibri" panose="020F0502020204030204" pitchFamily="34" charset="0"/>
                <a:ea typeface="Calibri" panose="020F0502020204030204" pitchFamily="34" charset="0"/>
                <a:cs typeface="Times New Roman" panose="02020603050405020304" pitchFamily="18" charset="0"/>
              </a:rPr>
              <a:t>. </a:t>
            </a:r>
            <a:r>
              <a:rPr lang="en-CA" sz="2400" dirty="0">
                <a:latin typeface="Calibri" panose="020F0502020204030204" pitchFamily="34" charset="0"/>
                <a:ea typeface="Calibri" panose="020F0502020204030204" pitchFamily="34" charset="0"/>
                <a:cs typeface="Times New Roman" panose="02020603050405020304" pitchFamily="18" charset="0"/>
              </a:rPr>
              <a:t>The story is set around the quarrels of Agamemnon and Achilles, the greatest warrior in Greece. </a:t>
            </a:r>
            <a:endParaRPr lang="en-CA" sz="2400" dirty="0" smtClean="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CA" sz="4400" b="1" dirty="0" smtClean="0">
                <a:latin typeface="Calibri" panose="020F0502020204030204" pitchFamily="34" charset="0"/>
                <a:ea typeface="Calibri" panose="020F0502020204030204" pitchFamily="34" charset="0"/>
                <a:cs typeface="Times New Roman" panose="02020603050405020304" pitchFamily="18" charset="0"/>
              </a:rPr>
              <a:t>Themes</a:t>
            </a:r>
            <a:endParaRPr lang="en-CA" sz="44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CA" sz="2300" dirty="0">
                <a:latin typeface="Calibri" panose="020F0502020204030204" pitchFamily="34" charset="0"/>
                <a:ea typeface="Calibri" panose="020F0502020204030204" pitchFamily="34" charset="0"/>
                <a:cs typeface="Times New Roman" panose="02020603050405020304" pitchFamily="18" charset="0"/>
              </a:rPr>
              <a:t>The </a:t>
            </a:r>
            <a:r>
              <a:rPr lang="en-CA" sz="2300" i="1" dirty="0">
                <a:latin typeface="Calibri" panose="020F0502020204030204" pitchFamily="34" charset="0"/>
                <a:ea typeface="Calibri" panose="020F0502020204030204" pitchFamily="34" charset="0"/>
                <a:cs typeface="Times New Roman" panose="02020603050405020304" pitchFamily="18" charset="0"/>
              </a:rPr>
              <a:t>Iliad</a:t>
            </a:r>
            <a:r>
              <a:rPr lang="en-CA" sz="2300" dirty="0">
                <a:latin typeface="Calibri" panose="020F0502020204030204" pitchFamily="34" charset="0"/>
                <a:ea typeface="Calibri" panose="020F0502020204030204" pitchFamily="34" charset="0"/>
                <a:cs typeface="Times New Roman" panose="02020603050405020304" pitchFamily="18" charset="0"/>
              </a:rPr>
              <a:t> portrays its characters grappling with several themes throughout, themes that can be indicative of traditional Greek </a:t>
            </a:r>
            <a:r>
              <a:rPr lang="en-CA" sz="2300" dirty="0" smtClean="0">
                <a:latin typeface="Calibri" panose="020F0502020204030204" pitchFamily="34" charset="0"/>
                <a:ea typeface="Calibri" panose="020F0502020204030204" pitchFamily="34" charset="0"/>
                <a:cs typeface="Times New Roman" panose="02020603050405020304" pitchFamily="18" charset="0"/>
              </a:rPr>
              <a:t>hero values</a:t>
            </a:r>
            <a:r>
              <a:rPr lang="en-CA" sz="1100" dirty="0">
                <a:latin typeface="Calibri" panose="020F0502020204030204" pitchFamily="34" charset="0"/>
                <a:ea typeface="Calibri" panose="020F0502020204030204" pitchFamily="34" charset="0"/>
                <a:cs typeface="Times New Roman" panose="02020603050405020304" pitchFamily="18" charset="0"/>
              </a:rPr>
              <a:t>2</a:t>
            </a:r>
            <a:r>
              <a:rPr lang="en-CA" sz="2300" dirty="0" smtClean="0">
                <a:latin typeface="Calibri" panose="020F0502020204030204" pitchFamily="34" charset="0"/>
                <a:ea typeface="Calibri" panose="020F0502020204030204" pitchFamily="34" charset="0"/>
                <a:cs typeface="Times New Roman" panose="02020603050405020304" pitchFamily="18" charset="0"/>
              </a:rPr>
              <a:t>. </a:t>
            </a:r>
            <a:r>
              <a:rPr lang="en-CA" sz="2300" dirty="0">
                <a:latin typeface="Calibri" panose="020F0502020204030204" pitchFamily="34" charset="0"/>
                <a:ea typeface="Calibri" panose="020F0502020204030204" pitchFamily="34" charset="0"/>
                <a:cs typeface="Times New Roman" panose="02020603050405020304" pitchFamily="18" charset="0"/>
              </a:rPr>
              <a:t>It portrays Fate, Pride, Wrath, but most importantly </a:t>
            </a:r>
            <a:r>
              <a:rPr lang="en-CA" sz="2300" i="1" dirty="0" err="1">
                <a:latin typeface="Calibri" panose="020F0502020204030204" pitchFamily="34" charset="0"/>
                <a:ea typeface="Calibri" panose="020F0502020204030204" pitchFamily="34" charset="0"/>
                <a:cs typeface="Times New Roman" panose="02020603050405020304" pitchFamily="18" charset="0"/>
              </a:rPr>
              <a:t>kleos</a:t>
            </a:r>
            <a:r>
              <a:rPr lang="en-CA" sz="2300" dirty="0">
                <a:latin typeface="Calibri" panose="020F0502020204030204" pitchFamily="34" charset="0"/>
                <a:ea typeface="Calibri" panose="020F0502020204030204" pitchFamily="34" charset="0"/>
                <a:cs typeface="Times New Roman" panose="02020603050405020304" pitchFamily="18" charset="0"/>
              </a:rPr>
              <a:t> (</a:t>
            </a:r>
            <a:r>
              <a:rPr lang="el-GR" sz="2300" dirty="0">
                <a:latin typeface="Calibri" panose="020F0502020204030204" pitchFamily="34" charset="0"/>
                <a:ea typeface="Calibri" panose="020F0502020204030204" pitchFamily="34" charset="0"/>
                <a:cs typeface="Times New Roman" panose="02020603050405020304" pitchFamily="18" charset="0"/>
              </a:rPr>
              <a:t>κλεος</a:t>
            </a:r>
            <a:r>
              <a:rPr lang="en-CA" sz="2300" dirty="0">
                <a:latin typeface="Calibri" panose="020F0502020204030204" pitchFamily="34" charset="0"/>
                <a:ea typeface="Calibri" panose="020F0502020204030204" pitchFamily="34" charset="0"/>
                <a:cs typeface="Times New Roman" panose="02020603050405020304" pitchFamily="18" charset="0"/>
              </a:rPr>
              <a:t>, “glory”) and </a:t>
            </a:r>
            <a:r>
              <a:rPr lang="en-CA" sz="2300" i="1" dirty="0">
                <a:latin typeface="Calibri" panose="020F0502020204030204" pitchFamily="34" charset="0"/>
                <a:ea typeface="Calibri" panose="020F0502020204030204" pitchFamily="34" charset="0"/>
                <a:cs typeface="Times New Roman" panose="02020603050405020304" pitchFamily="18" charset="0"/>
              </a:rPr>
              <a:t>nostos</a:t>
            </a:r>
            <a:r>
              <a:rPr lang="en-CA" sz="2300" dirty="0">
                <a:latin typeface="Calibri" panose="020F0502020204030204" pitchFamily="34" charset="0"/>
                <a:ea typeface="Calibri" panose="020F0502020204030204" pitchFamily="34" charset="0"/>
                <a:cs typeface="Times New Roman" panose="02020603050405020304" pitchFamily="18" charset="0"/>
              </a:rPr>
              <a:t> (</a:t>
            </a:r>
            <a:r>
              <a:rPr lang="el-GR" sz="2300" dirty="0">
                <a:latin typeface="Calibri" panose="020F0502020204030204" pitchFamily="34" charset="0"/>
                <a:ea typeface="Calibri" panose="020F0502020204030204" pitchFamily="34" charset="0"/>
                <a:cs typeface="Times New Roman" panose="02020603050405020304" pitchFamily="18" charset="0"/>
              </a:rPr>
              <a:t>νοστος</a:t>
            </a:r>
            <a:r>
              <a:rPr lang="en-CA" sz="2300" dirty="0">
                <a:latin typeface="Calibri" panose="020F0502020204030204" pitchFamily="34" charset="0"/>
                <a:ea typeface="Calibri" panose="020F0502020204030204" pitchFamily="34" charset="0"/>
                <a:cs typeface="Times New Roman" panose="02020603050405020304" pitchFamily="18" charset="0"/>
              </a:rPr>
              <a:t>, “homestead”). These are the two motivators for Greek warriors but Achilles must choose between them. If he participates in battle and earns </a:t>
            </a:r>
            <a:r>
              <a:rPr lang="en-CA" sz="2300" i="1" dirty="0" err="1">
                <a:latin typeface="Calibri" panose="020F0502020204030204" pitchFamily="34" charset="0"/>
                <a:ea typeface="Calibri" panose="020F0502020204030204" pitchFamily="34" charset="0"/>
                <a:cs typeface="Times New Roman" panose="02020603050405020304" pitchFamily="18" charset="0"/>
              </a:rPr>
              <a:t>kleos</a:t>
            </a:r>
            <a:r>
              <a:rPr lang="en-CA" sz="2300" dirty="0">
                <a:latin typeface="Calibri" panose="020F0502020204030204" pitchFamily="34" charset="0"/>
                <a:ea typeface="Calibri" panose="020F0502020204030204" pitchFamily="34" charset="0"/>
                <a:cs typeface="Times New Roman" panose="02020603050405020304" pitchFamily="18" charset="0"/>
              </a:rPr>
              <a:t>, it will eventually grant him </a:t>
            </a:r>
            <a:r>
              <a:rPr lang="en-CA" sz="2300" i="1" dirty="0" err="1">
                <a:latin typeface="Calibri" panose="020F0502020204030204" pitchFamily="34" charset="0"/>
                <a:ea typeface="Calibri" panose="020F0502020204030204" pitchFamily="34" charset="0"/>
                <a:cs typeface="Times New Roman" panose="02020603050405020304" pitchFamily="18" charset="0"/>
              </a:rPr>
              <a:t>kleos</a:t>
            </a:r>
            <a:r>
              <a:rPr lang="en-CA" sz="2300" i="1" dirty="0">
                <a:latin typeface="Calibri" panose="020F0502020204030204" pitchFamily="34" charset="0"/>
                <a:ea typeface="Calibri" panose="020F0502020204030204" pitchFamily="34" charset="0"/>
                <a:cs typeface="Times New Roman" panose="02020603050405020304" pitchFamily="18" charset="0"/>
              </a:rPr>
              <a:t> </a:t>
            </a:r>
            <a:r>
              <a:rPr lang="en-CA" sz="2300" i="1" dirty="0" err="1">
                <a:latin typeface="Calibri" panose="020F0502020204030204" pitchFamily="34" charset="0"/>
                <a:ea typeface="Calibri" panose="020F0502020204030204" pitchFamily="34" charset="0"/>
                <a:cs typeface="Times New Roman" panose="02020603050405020304" pitchFamily="18" charset="0"/>
              </a:rPr>
              <a:t>aphthiton</a:t>
            </a:r>
            <a:r>
              <a:rPr lang="en-CA" sz="2300" dirty="0">
                <a:latin typeface="Calibri" panose="020F0502020204030204" pitchFamily="34" charset="0"/>
                <a:ea typeface="Calibri" panose="020F0502020204030204" pitchFamily="34" charset="0"/>
                <a:cs typeface="Times New Roman" panose="02020603050405020304" pitchFamily="18" charset="0"/>
              </a:rPr>
              <a:t> (“imperishable glory”), which for the Greeks is akin to immortality. </a:t>
            </a:r>
            <a:r>
              <a:rPr lang="en-CA" sz="2300" i="1" dirty="0">
                <a:latin typeface="Calibri" panose="020F0502020204030204" pitchFamily="34" charset="0"/>
                <a:ea typeface="Calibri" panose="020F0502020204030204" pitchFamily="34" charset="0"/>
                <a:cs typeface="Times New Roman" panose="02020603050405020304" pitchFamily="18" charset="0"/>
              </a:rPr>
              <a:t>Nostos</a:t>
            </a:r>
            <a:r>
              <a:rPr lang="en-CA" sz="2300" dirty="0">
                <a:latin typeface="Calibri" panose="020F0502020204030204" pitchFamily="34" charset="0"/>
                <a:ea typeface="Calibri" panose="020F0502020204030204" pitchFamily="34" charset="0"/>
                <a:cs typeface="Times New Roman" panose="02020603050405020304" pitchFamily="18" charset="0"/>
              </a:rPr>
              <a:t> represents the peace that warriors return to, it too is a reward but it naturally requires them to live, which becomes more difficult with participation in battle. </a:t>
            </a:r>
          </a:p>
          <a:p>
            <a:pPr marL="0" indent="0">
              <a:lnSpc>
                <a:spcPct val="107000"/>
              </a:lnSpc>
              <a:spcAft>
                <a:spcPts val="800"/>
              </a:spcAft>
              <a:buNone/>
            </a:pPr>
            <a:r>
              <a:rPr lang="en-CA" sz="4400" b="1" dirty="0">
                <a:latin typeface="Calibri" panose="020F0502020204030204" pitchFamily="34" charset="0"/>
                <a:ea typeface="Calibri" panose="020F0502020204030204" pitchFamily="34" charset="0"/>
                <a:cs typeface="Times New Roman" panose="02020603050405020304" pitchFamily="18" charset="0"/>
              </a:rPr>
              <a:t>Procedure</a:t>
            </a:r>
            <a:endParaRPr lang="en-CA" sz="44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CA" sz="2400" dirty="0">
                <a:latin typeface="Calibri" panose="020F0502020204030204" pitchFamily="34" charset="0"/>
                <a:ea typeface="Calibri" panose="020F0502020204030204" pitchFamily="34" charset="0"/>
                <a:cs typeface="Times New Roman" panose="02020603050405020304" pitchFamily="18" charset="0"/>
              </a:rPr>
              <a:t>The </a:t>
            </a:r>
            <a:r>
              <a:rPr lang="en-CA" sz="2400" i="1" dirty="0">
                <a:latin typeface="Calibri" panose="020F0502020204030204" pitchFamily="34" charset="0"/>
                <a:ea typeface="Calibri" panose="020F0502020204030204" pitchFamily="34" charset="0"/>
                <a:cs typeface="Times New Roman" panose="02020603050405020304" pitchFamily="18" charset="0"/>
              </a:rPr>
              <a:t>Iliad</a:t>
            </a:r>
            <a:r>
              <a:rPr lang="en-CA" sz="2400" dirty="0">
                <a:latin typeface="Calibri" panose="020F0502020204030204" pitchFamily="34" charset="0"/>
                <a:ea typeface="Calibri" panose="020F0502020204030204" pitchFamily="34" charset="0"/>
                <a:cs typeface="Times New Roman" panose="02020603050405020304" pitchFamily="18" charset="0"/>
              </a:rPr>
              <a:t> was downloaded from the Perseus </a:t>
            </a:r>
            <a:r>
              <a:rPr lang="en-CA" sz="2400" dirty="0" smtClean="0">
                <a:latin typeface="Calibri" panose="020F0502020204030204" pitchFamily="34" charset="0"/>
                <a:ea typeface="Calibri" panose="020F0502020204030204" pitchFamily="34" charset="0"/>
                <a:cs typeface="Times New Roman" panose="02020603050405020304" pitchFamily="18" charset="0"/>
              </a:rPr>
              <a:t>Project</a:t>
            </a:r>
            <a:r>
              <a:rPr lang="en-CA" sz="1100" dirty="0" smtClean="0">
                <a:latin typeface="Calibri" panose="020F0502020204030204" pitchFamily="34" charset="0"/>
                <a:ea typeface="Calibri" panose="020F0502020204030204" pitchFamily="34" charset="0"/>
                <a:cs typeface="Times New Roman" panose="02020603050405020304" pitchFamily="18" charset="0"/>
              </a:rPr>
              <a:t>3</a:t>
            </a:r>
            <a:r>
              <a:rPr lang="en-CA" sz="2400" dirty="0" smtClean="0">
                <a:latin typeface="Calibri" panose="020F0502020204030204" pitchFamily="34" charset="0"/>
                <a:ea typeface="Calibri" panose="020F0502020204030204" pitchFamily="34" charset="0"/>
                <a:cs typeface="Times New Roman" panose="02020603050405020304" pitchFamily="18" charset="0"/>
              </a:rPr>
              <a:t> </a:t>
            </a:r>
            <a:r>
              <a:rPr lang="en-CA" sz="2400" dirty="0">
                <a:latin typeface="Calibri" panose="020F0502020204030204" pitchFamily="34" charset="0"/>
                <a:ea typeface="Calibri" panose="020F0502020204030204" pitchFamily="34" charset="0"/>
                <a:cs typeface="Times New Roman" panose="02020603050405020304" pitchFamily="18" charset="0"/>
              </a:rPr>
              <a:t>in XML. It was separated into its 24 books and examined with a program written in python script that utilized a Natural Language Processor. The program identified all sentences that mentioned Achilles and compared the adjectives associated with him to a list of positive and a list of negative ones. If the adjective matched any of the words in either list it was counted as either a positive or negative occurrence. For each book the program returned a total for positive and negative adjectives, which can then be subject to interpretation. </a:t>
            </a:r>
            <a:endParaRPr lang="en-CA" sz="2400" dirty="0"/>
          </a:p>
        </p:txBody>
      </p:sp>
      <p:sp>
        <p:nvSpPr>
          <p:cNvPr id="4" name="Content Placeholder 3"/>
          <p:cNvSpPr>
            <a:spLocks noGrp="1"/>
          </p:cNvSpPr>
          <p:nvPr>
            <p:ph sz="half" idx="2"/>
          </p:nvPr>
        </p:nvSpPr>
        <p:spPr/>
        <p:txBody>
          <a:bodyPr>
            <a:normAutofit lnSpcReduction="10000"/>
          </a:bodyPr>
          <a:lstStyle/>
          <a:p>
            <a:pPr marL="0" indent="0">
              <a:lnSpc>
                <a:spcPct val="107000"/>
              </a:lnSpc>
              <a:spcAft>
                <a:spcPts val="800"/>
              </a:spcAft>
              <a:buNone/>
            </a:pPr>
            <a:endParaRPr lang="en-CA" sz="7200" b="1" dirty="0" smtClean="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CA" sz="7200" b="1" dirty="0" smtClean="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CA" sz="7200" b="1"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endParaRPr lang="en-CA" sz="2000" dirty="0" smtClean="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CA" sz="2000" dirty="0" smtClean="0">
                <a:latin typeface="Calibri" panose="020F0502020204030204" pitchFamily="34" charset="0"/>
                <a:ea typeface="Calibri" panose="020F0502020204030204" pitchFamily="34" charset="0"/>
                <a:cs typeface="Times New Roman" panose="02020603050405020304" pitchFamily="18" charset="0"/>
              </a:rPr>
              <a:t>Figure 1</a:t>
            </a:r>
            <a:endParaRPr lang="en-CA" sz="2000" dirty="0" smtClean="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CA" sz="5400" b="1" dirty="0" smtClean="0">
                <a:latin typeface="Calibri" panose="020F0502020204030204" pitchFamily="34" charset="0"/>
                <a:ea typeface="Calibri" panose="020F0502020204030204" pitchFamily="34" charset="0"/>
                <a:cs typeface="Times New Roman" panose="02020603050405020304" pitchFamily="18" charset="0"/>
              </a:rPr>
              <a:t>Results</a:t>
            </a:r>
            <a:endParaRPr lang="en-CA" sz="54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CA" sz="1800" dirty="0" smtClean="0">
                <a:latin typeface="Calibri" panose="020F0502020204030204" pitchFamily="34" charset="0"/>
                <a:ea typeface="Calibri" panose="020F0502020204030204" pitchFamily="34" charset="0"/>
                <a:cs typeface="Times New Roman" panose="02020603050405020304" pitchFamily="18" charset="0"/>
              </a:rPr>
              <a:t>While they almost never surpassed the positive descriptors, the negative adjectives describing Achilles gradually increased as the </a:t>
            </a:r>
            <a:r>
              <a:rPr lang="en-CA" sz="1800" i="1" dirty="0" smtClean="0">
                <a:latin typeface="Calibri" panose="020F0502020204030204" pitchFamily="34" charset="0"/>
                <a:ea typeface="Calibri" panose="020F0502020204030204" pitchFamily="34" charset="0"/>
                <a:cs typeface="Times New Roman" panose="02020603050405020304" pitchFamily="18" charset="0"/>
              </a:rPr>
              <a:t>Iliad</a:t>
            </a:r>
            <a:r>
              <a:rPr lang="en-CA" sz="1800" dirty="0" smtClean="0">
                <a:latin typeface="Calibri" panose="020F0502020204030204" pitchFamily="34" charset="0"/>
                <a:ea typeface="Calibri" panose="020F0502020204030204" pitchFamily="34" charset="0"/>
                <a:cs typeface="Times New Roman" panose="02020603050405020304" pitchFamily="18" charset="0"/>
              </a:rPr>
              <a:t> progressed. Achilles remained an admired character throughout but his more infamous nature was revealed in his plotline. Significant data </a:t>
            </a:r>
            <a:r>
              <a:rPr lang="en-CA" sz="1800" dirty="0" smtClean="0">
                <a:latin typeface="Calibri" panose="020F0502020204030204" pitchFamily="34" charset="0"/>
                <a:ea typeface="Calibri" panose="020F0502020204030204" pitchFamily="34" charset="0"/>
                <a:cs typeface="Times New Roman" panose="02020603050405020304" pitchFamily="18" charset="0"/>
              </a:rPr>
              <a:t>points (</a:t>
            </a:r>
            <a:r>
              <a:rPr lang="en-CA" sz="1800" dirty="0" err="1" smtClean="0">
                <a:latin typeface="Calibri" panose="020F0502020204030204" pitchFamily="34" charset="0"/>
                <a:ea typeface="Calibri" panose="020F0502020204030204" pitchFamily="34" charset="0"/>
                <a:cs typeface="Times New Roman" panose="02020603050405020304" pitchFamily="18" charset="0"/>
              </a:rPr>
              <a:t>n.b.</a:t>
            </a:r>
            <a:r>
              <a:rPr lang="en-CA" sz="1800" dirty="0" smtClean="0">
                <a:latin typeface="Calibri" panose="020F0502020204030204" pitchFamily="34" charset="0"/>
                <a:ea typeface="Calibri" panose="020F0502020204030204" pitchFamily="34" charset="0"/>
                <a:cs typeface="Times New Roman" panose="02020603050405020304" pitchFamily="18" charset="0"/>
              </a:rPr>
              <a:t> Fig. 1) </a:t>
            </a:r>
            <a:r>
              <a:rPr lang="en-CA" sz="1800" dirty="0" smtClean="0">
                <a:latin typeface="Calibri" panose="020F0502020204030204" pitchFamily="34" charset="0"/>
                <a:ea typeface="Calibri" panose="020F0502020204030204" pitchFamily="34" charset="0"/>
                <a:cs typeface="Times New Roman" panose="02020603050405020304" pitchFamily="18" charset="0"/>
              </a:rPr>
              <a:t>observed were found to be consistent with events in the plot. </a:t>
            </a:r>
          </a:p>
          <a:p>
            <a:pPr indent="457200">
              <a:lnSpc>
                <a:spcPct val="107000"/>
              </a:lnSpc>
              <a:spcAft>
                <a:spcPts val="800"/>
              </a:spcAft>
            </a:pPr>
            <a:r>
              <a:rPr lang="en-CA" sz="1800" b="1" dirty="0" smtClean="0">
                <a:latin typeface="Calibri" panose="020F0502020204030204" pitchFamily="34" charset="0"/>
                <a:ea typeface="Calibri" panose="020F0502020204030204" pitchFamily="34" charset="0"/>
                <a:cs typeface="Times New Roman" panose="02020603050405020304" pitchFamily="18" charset="0"/>
              </a:rPr>
              <a:t>Point 1, Positive Spike: </a:t>
            </a:r>
            <a:r>
              <a:rPr lang="en-CA" sz="1800" dirty="0" smtClean="0">
                <a:latin typeface="Calibri" panose="020F0502020204030204" pitchFamily="34" charset="0"/>
                <a:ea typeface="Calibri" panose="020F0502020204030204" pitchFamily="34" charset="0"/>
                <a:cs typeface="Times New Roman" panose="02020603050405020304" pitchFamily="18" charset="0"/>
              </a:rPr>
              <a:t>Achilles pressures Agamemnon to return a captive Trojan girl to alleviate a plague caused by Apollo, whom she worships. After nine days Agamemnon relents and returns his captive but not without exacting a toll on Achilles by demanding his captive, </a:t>
            </a:r>
            <a:r>
              <a:rPr lang="en-CA" sz="1800" dirty="0" err="1" smtClean="0">
                <a:latin typeface="Calibri" panose="020F0502020204030204" pitchFamily="34" charset="0"/>
                <a:ea typeface="Calibri" panose="020F0502020204030204" pitchFamily="34" charset="0"/>
                <a:cs typeface="Times New Roman" panose="02020603050405020304" pitchFamily="18" charset="0"/>
              </a:rPr>
              <a:t>Briseis</a:t>
            </a:r>
            <a:r>
              <a:rPr lang="en-CA" sz="1800" dirty="0" smtClean="0">
                <a:latin typeface="Calibri" panose="020F0502020204030204" pitchFamily="34" charset="0"/>
                <a:ea typeface="Calibri" panose="020F0502020204030204" pitchFamily="34" charset="0"/>
                <a:cs typeface="Times New Roman" panose="02020603050405020304" pitchFamily="18" charset="0"/>
              </a:rPr>
              <a:t>, as compensation.</a:t>
            </a:r>
          </a:p>
          <a:p>
            <a:pPr indent="457200">
              <a:lnSpc>
                <a:spcPct val="107000"/>
              </a:lnSpc>
              <a:spcAft>
                <a:spcPts val="800"/>
              </a:spcAft>
            </a:pPr>
            <a:r>
              <a:rPr lang="en-CA" sz="1800" b="1" dirty="0" smtClean="0">
                <a:latin typeface="Calibri" panose="020F0502020204030204" pitchFamily="34" charset="0"/>
                <a:ea typeface="Calibri" panose="020F0502020204030204" pitchFamily="34" charset="0"/>
                <a:cs typeface="Times New Roman" panose="02020603050405020304" pitchFamily="18" charset="0"/>
              </a:rPr>
              <a:t>Point 16, Positive Spike:</a:t>
            </a:r>
            <a:r>
              <a:rPr lang="en-CA" sz="1800" dirty="0" smtClean="0">
                <a:latin typeface="Calibri" panose="020F0502020204030204" pitchFamily="34" charset="0"/>
                <a:ea typeface="Calibri" panose="020F0502020204030204" pitchFamily="34" charset="0"/>
                <a:cs typeface="Times New Roman" panose="02020603050405020304" pitchFamily="18" charset="0"/>
              </a:rPr>
              <a:t> For Agamemnon’s slight, Achilles had declared that he and his warriors would no longer participate in the conflicts. When the Trojans attacked their victory was almost assured until Patroclus led a rallying Greek force wearing Achilles’ armour (which may be cause for a margin of error, certain words may have been in reference to Patroclus in Achilles’ armor, not Achilles himself).</a:t>
            </a:r>
          </a:p>
          <a:p>
            <a:pPr indent="457200">
              <a:lnSpc>
                <a:spcPct val="107000"/>
              </a:lnSpc>
              <a:spcAft>
                <a:spcPts val="800"/>
              </a:spcAft>
            </a:pPr>
            <a:r>
              <a:rPr lang="en-CA" sz="1800" b="1" dirty="0" smtClean="0">
                <a:latin typeface="Calibri" panose="020F0502020204030204" pitchFamily="34" charset="0"/>
                <a:ea typeface="Calibri" panose="020F0502020204030204" pitchFamily="34" charset="0"/>
                <a:cs typeface="Times New Roman" panose="02020603050405020304" pitchFamily="18" charset="0"/>
              </a:rPr>
              <a:t>Point 17, Positive Dip/ Negative Spike: </a:t>
            </a:r>
            <a:r>
              <a:rPr lang="en-CA" sz="1800" dirty="0" smtClean="0">
                <a:latin typeface="Calibri" panose="020F0502020204030204" pitchFamily="34" charset="0"/>
                <a:ea typeface="Calibri" panose="020F0502020204030204" pitchFamily="34" charset="0"/>
                <a:cs typeface="Times New Roman" panose="02020603050405020304" pitchFamily="18" charset="0"/>
              </a:rPr>
              <a:t>Hector removes Achilles’ armour from Patroclus and fighting develops around his body.</a:t>
            </a:r>
          </a:p>
          <a:p>
            <a:pPr indent="457200">
              <a:lnSpc>
                <a:spcPct val="107000"/>
              </a:lnSpc>
              <a:spcAft>
                <a:spcPts val="800"/>
              </a:spcAft>
            </a:pPr>
            <a:r>
              <a:rPr lang="en-CA" sz="1800" b="1" dirty="0" smtClean="0">
                <a:latin typeface="Calibri" panose="020F0502020204030204" pitchFamily="34" charset="0"/>
                <a:ea typeface="Calibri" panose="020F0502020204030204" pitchFamily="34" charset="0"/>
                <a:cs typeface="Times New Roman" panose="02020603050405020304" pitchFamily="18" charset="0"/>
              </a:rPr>
              <a:t>Point 20, Positive Spike: </a:t>
            </a:r>
            <a:r>
              <a:rPr lang="en-CA" sz="1800" dirty="0" smtClean="0">
                <a:latin typeface="Calibri" panose="020F0502020204030204" pitchFamily="34" charset="0"/>
                <a:ea typeface="Calibri" panose="020F0502020204030204" pitchFamily="34" charset="0"/>
                <a:cs typeface="Times New Roman" panose="02020603050405020304" pitchFamily="18" charset="0"/>
              </a:rPr>
              <a:t>After learning of the death of his cousin Achilles rides into battle and slays many Trojans. Agamemnon returns </a:t>
            </a:r>
            <a:r>
              <a:rPr lang="en-CA" sz="1800" dirty="0" err="1" smtClean="0">
                <a:latin typeface="Calibri" panose="020F0502020204030204" pitchFamily="34" charset="0"/>
                <a:ea typeface="Calibri" panose="020F0502020204030204" pitchFamily="34" charset="0"/>
                <a:cs typeface="Times New Roman" panose="02020603050405020304" pitchFamily="18" charset="0"/>
              </a:rPr>
              <a:t>Briseis</a:t>
            </a:r>
            <a:r>
              <a:rPr lang="en-CA" sz="1800" dirty="0" smtClean="0">
                <a:latin typeface="Calibri" panose="020F0502020204030204" pitchFamily="34" charset="0"/>
                <a:ea typeface="Calibri" panose="020F0502020204030204" pitchFamily="34" charset="0"/>
                <a:cs typeface="Times New Roman" panose="02020603050405020304" pitchFamily="18" charset="0"/>
              </a:rPr>
              <a:t> to him but he is indifferent now. </a:t>
            </a:r>
          </a:p>
          <a:p>
            <a:pPr indent="457200">
              <a:lnSpc>
                <a:spcPct val="107000"/>
              </a:lnSpc>
              <a:spcAft>
                <a:spcPts val="800"/>
              </a:spcAft>
            </a:pPr>
            <a:r>
              <a:rPr lang="en-CA" sz="1800" b="1" dirty="0" smtClean="0">
                <a:latin typeface="Calibri" panose="020F0502020204030204" pitchFamily="34" charset="0"/>
                <a:ea typeface="Calibri" panose="020F0502020204030204" pitchFamily="34" charset="0"/>
                <a:cs typeface="Times New Roman" panose="02020603050405020304" pitchFamily="18" charset="0"/>
              </a:rPr>
              <a:t>Point 22, Positive Dip/Negative Spike: </a:t>
            </a:r>
            <a:r>
              <a:rPr lang="en-CA" sz="1800" dirty="0" smtClean="0">
                <a:latin typeface="Calibri" panose="020F0502020204030204" pitchFamily="34" charset="0"/>
                <a:ea typeface="Calibri" panose="020F0502020204030204" pitchFamily="34" charset="0"/>
                <a:cs typeface="Times New Roman" panose="02020603050405020304" pitchFamily="18" charset="0"/>
              </a:rPr>
              <a:t>Achilles kills Hector in single combat and then dishonors his corpse by tying it to his chariot and dragging it behind him. </a:t>
            </a:r>
          </a:p>
          <a:p>
            <a:pPr indent="457200">
              <a:lnSpc>
                <a:spcPct val="107000"/>
              </a:lnSpc>
              <a:spcAft>
                <a:spcPts val="800"/>
              </a:spcAft>
            </a:pPr>
            <a:r>
              <a:rPr lang="en-CA" sz="1800" b="1" dirty="0" smtClean="0">
                <a:latin typeface="Calibri" panose="020F0502020204030204" pitchFamily="34" charset="0"/>
                <a:ea typeface="Calibri" panose="020F0502020204030204" pitchFamily="34" charset="0"/>
                <a:cs typeface="Times New Roman" panose="02020603050405020304" pitchFamily="18" charset="0"/>
              </a:rPr>
              <a:t>Point 24, Positive Spike/Negative Spike: </a:t>
            </a:r>
            <a:r>
              <a:rPr lang="en-CA" sz="1800" dirty="0" smtClean="0">
                <a:latin typeface="Calibri" panose="020F0502020204030204" pitchFamily="34" charset="0"/>
                <a:ea typeface="Calibri" panose="020F0502020204030204" pitchFamily="34" charset="0"/>
                <a:cs typeface="Times New Roman" panose="02020603050405020304" pitchFamily="18" charset="0"/>
              </a:rPr>
              <a:t>Achilles continues to abuse Hector’s body. Priam, the King of Troy, comes to him in secret and begs for the body of his son so that he may receive proper burial rites. Achilles is moved to tears, letting go of his anger he agrees and allows Priam to take Hector’s body. </a:t>
            </a:r>
            <a:endParaRPr lang="en-CA" sz="1800" dirty="0" smtClean="0">
              <a:latin typeface="Calibri" panose="020F0502020204030204" pitchFamily="34" charset="0"/>
              <a:ea typeface="Calibri" panose="020F0502020204030204" pitchFamily="34" charset="0"/>
              <a:cs typeface="Times New Roman" panose="02020603050405020304" pitchFamily="18" charset="0"/>
            </a:endParaRPr>
          </a:p>
          <a:p>
            <a:pPr indent="457200">
              <a:lnSpc>
                <a:spcPct val="107000"/>
              </a:lnSpc>
              <a:spcAft>
                <a:spcPts val="800"/>
              </a:spcAft>
            </a:pPr>
            <a:endParaRPr lang="en-CA" sz="1800" dirty="0" smtClean="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CA" sz="4400" b="1" dirty="0" smtClean="0">
                <a:latin typeface="Calibri" panose="020F0502020204030204" pitchFamily="34" charset="0"/>
                <a:ea typeface="Calibri" panose="020F0502020204030204" pitchFamily="34" charset="0"/>
                <a:cs typeface="Times New Roman" panose="02020603050405020304" pitchFamily="18" charset="0"/>
              </a:rPr>
              <a:t>Conclusion</a:t>
            </a:r>
            <a:endParaRPr lang="en-CA" sz="44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CA" sz="2400" dirty="0">
                <a:latin typeface="Calibri" panose="020F0502020204030204" pitchFamily="34" charset="0"/>
                <a:ea typeface="Calibri" panose="020F0502020204030204" pitchFamily="34" charset="0"/>
                <a:cs typeface="Times New Roman" panose="02020603050405020304" pitchFamily="18" charset="0"/>
              </a:rPr>
              <a:t>I was able to prove that the frequency of negative words increased over the course of the </a:t>
            </a:r>
            <a:r>
              <a:rPr lang="en-CA" sz="2400" i="1" dirty="0">
                <a:latin typeface="Calibri" panose="020F0502020204030204" pitchFamily="34" charset="0"/>
                <a:ea typeface="Calibri" panose="020F0502020204030204" pitchFamily="34" charset="0"/>
                <a:cs typeface="Times New Roman" panose="02020603050405020304" pitchFamily="18" charset="0"/>
              </a:rPr>
              <a:t>Iliad</a:t>
            </a:r>
            <a:r>
              <a:rPr lang="en-CA" sz="2400" dirty="0">
                <a:latin typeface="Calibri" panose="020F0502020204030204" pitchFamily="34" charset="0"/>
                <a:ea typeface="Calibri" panose="020F0502020204030204" pitchFamily="34" charset="0"/>
                <a:cs typeface="Times New Roman" panose="02020603050405020304" pitchFamily="18" charset="0"/>
              </a:rPr>
              <a:t>, but they did not surpass the positive words (save books 4 and 5). The growth in negative words reveals growing discontent with Achilles and the Trojan War, while his feats and prowess earn him greater renown, even at his lowest moment (Book 22).</a:t>
            </a:r>
          </a:p>
          <a:p>
            <a:endParaRPr lang="en-CA" dirty="0"/>
          </a:p>
        </p:txBody>
      </p:sp>
      <p:pic>
        <p:nvPicPr>
          <p:cNvPr id="5" name="Picture 4"/>
          <p:cNvPicPr>
            <a:picLocks noChangeAspect="1"/>
          </p:cNvPicPr>
          <p:nvPr/>
        </p:nvPicPr>
        <p:blipFill>
          <a:blip r:embed="rId3"/>
          <a:stretch>
            <a:fillRect/>
          </a:stretch>
        </p:blipFill>
        <p:spPr>
          <a:xfrm>
            <a:off x="11001375" y="8763000"/>
            <a:ext cx="9544050" cy="5105392"/>
          </a:xfrm>
          <a:prstGeom prst="rect">
            <a:avLst/>
          </a:prstGeom>
        </p:spPr>
      </p:pic>
      <p:sp>
        <p:nvSpPr>
          <p:cNvPr id="7" name="Footer Placeholder 6"/>
          <p:cNvSpPr>
            <a:spLocks noGrp="1"/>
          </p:cNvSpPr>
          <p:nvPr>
            <p:ph type="ftr" sz="quarter" idx="11"/>
          </p:nvPr>
        </p:nvSpPr>
        <p:spPr>
          <a:xfrm>
            <a:off x="7269480" y="30510487"/>
            <a:ext cx="8033780" cy="1752600"/>
          </a:xfrm>
        </p:spPr>
        <p:txBody>
          <a:bodyPr/>
          <a:lstStyle/>
          <a:p>
            <a:r>
              <a:rPr lang="en-US" sz="1400" dirty="0" smtClean="0"/>
              <a:t>1, </a:t>
            </a:r>
            <a:r>
              <a:rPr lang="en-CA" sz="1400" dirty="0" smtClean="0">
                <a:latin typeface="Calibri" panose="020F0502020204030204" pitchFamily="34" charset="0"/>
                <a:ea typeface="Calibri" panose="020F0502020204030204" pitchFamily="34" charset="0"/>
                <a:cs typeface="Times New Roman" panose="02020603050405020304" pitchFamily="18" charset="0"/>
              </a:rPr>
              <a:t>N.S</a:t>
            </a:r>
            <a:r>
              <a:rPr lang="en-CA" sz="1400" dirty="0">
                <a:latin typeface="Calibri" panose="020F0502020204030204" pitchFamily="34" charset="0"/>
                <a:ea typeface="Calibri" panose="020F0502020204030204" pitchFamily="34" charset="0"/>
                <a:cs typeface="Times New Roman" panose="02020603050405020304" pitchFamily="18" charset="0"/>
              </a:rPr>
              <a:t>. Gill. “The Books of Homer’s Iliad.”  </a:t>
            </a:r>
            <a:r>
              <a:rPr lang="en-CA" sz="1400" i="1" dirty="0" err="1">
                <a:latin typeface="Calibri" panose="020F0502020204030204" pitchFamily="34" charset="0"/>
                <a:ea typeface="Calibri" panose="020F0502020204030204" pitchFamily="34" charset="0"/>
                <a:cs typeface="Times New Roman" panose="02020603050405020304" pitchFamily="18" charset="0"/>
              </a:rPr>
              <a:t>ThoughtCo</a:t>
            </a:r>
            <a:r>
              <a:rPr lang="en-CA" sz="1400" i="1" dirty="0">
                <a:latin typeface="Calibri" panose="020F0502020204030204" pitchFamily="34" charset="0"/>
                <a:ea typeface="Calibri" panose="020F0502020204030204" pitchFamily="34" charset="0"/>
                <a:cs typeface="Times New Roman" panose="02020603050405020304" pitchFamily="18" charset="0"/>
              </a:rPr>
              <a:t>, </a:t>
            </a:r>
            <a:r>
              <a:rPr lang="en-CA" sz="1400" dirty="0">
                <a:latin typeface="Calibri" panose="020F0502020204030204" pitchFamily="34" charset="0"/>
                <a:ea typeface="Calibri" panose="020F0502020204030204" pitchFamily="34" charset="0"/>
                <a:cs typeface="Times New Roman" panose="02020603050405020304" pitchFamily="18" charset="0"/>
              </a:rPr>
              <a:t>March 8, 2017. Accessed April 20, 2018</a:t>
            </a:r>
            <a:r>
              <a:rPr lang="en-US" sz="1400" dirty="0" smtClean="0"/>
              <a:t>, </a:t>
            </a:r>
          </a:p>
          <a:p>
            <a:r>
              <a:rPr lang="en-US" sz="1400" dirty="0" smtClean="0"/>
              <a:t>2,   Seth </a:t>
            </a:r>
            <a:r>
              <a:rPr lang="en-US" sz="1400" dirty="0" err="1" smtClean="0"/>
              <a:t>Benardete</a:t>
            </a:r>
            <a:r>
              <a:rPr lang="en-US" sz="1400" dirty="0" smtClean="0"/>
              <a:t>. “Achilles and the Iliad.” Hermes, Franz Steiner </a:t>
            </a:r>
            <a:r>
              <a:rPr lang="en-US" sz="1400" dirty="0" err="1" smtClean="0"/>
              <a:t>Verlag</a:t>
            </a:r>
            <a:r>
              <a:rPr lang="en-US" sz="1400" dirty="0" smtClean="0"/>
              <a:t> Publishing, 1963. </a:t>
            </a:r>
            <a:r>
              <a:rPr lang="en-US" sz="1400" dirty="0" err="1" smtClean="0"/>
              <a:t>vol</a:t>
            </a:r>
            <a:r>
              <a:rPr lang="en-US" sz="1400" dirty="0" smtClean="0"/>
              <a:t> 91, p 1-16.</a:t>
            </a:r>
          </a:p>
          <a:p>
            <a:pPr>
              <a:spcAft>
                <a:spcPts val="0"/>
              </a:spcAft>
            </a:pPr>
            <a:r>
              <a:rPr lang="en-US" sz="1400" dirty="0"/>
              <a:t>3</a:t>
            </a:r>
            <a:r>
              <a:rPr lang="en-US" sz="1400" dirty="0" smtClean="0"/>
              <a:t>, </a:t>
            </a:r>
            <a:r>
              <a:rPr lang="en-CA" sz="1400" dirty="0">
                <a:latin typeface="Calibri" panose="020F0502020204030204" pitchFamily="34" charset="0"/>
                <a:ea typeface="Calibri" panose="020F0502020204030204" pitchFamily="34" charset="0"/>
                <a:cs typeface="Times New Roman" panose="02020603050405020304" pitchFamily="18" charset="0"/>
              </a:rPr>
              <a:t>Perseus Digital Library Project. Ed. Gregory Crane. </a:t>
            </a:r>
            <a:r>
              <a:rPr lang="en-CA" sz="1400" u="sng" dirty="0">
                <a:solidFill>
                  <a:srgbClr val="0563C1"/>
                </a:solidFill>
                <a:latin typeface="Calibri" panose="020F0502020204030204" pitchFamily="34" charset="0"/>
                <a:ea typeface="Calibri" panose="020F0502020204030204" pitchFamily="34" charset="0"/>
                <a:cs typeface="Times New Roman" panose="02020603050405020304" pitchFamily="18" charset="0"/>
                <a:hlinkClick r:id="rId4"/>
              </a:rPr>
              <a:t>http://www.perseus.tufts.edu/hopper/text?doc=urn:cts:greekLit:tlg0012.tlg001.perseus-eng1:1.1-1.32</a:t>
            </a:r>
            <a:r>
              <a:rPr lang="en-CA" sz="1400" dirty="0">
                <a:latin typeface="Calibri" panose="020F0502020204030204" pitchFamily="34" charset="0"/>
                <a:ea typeface="Calibri" panose="020F0502020204030204" pitchFamily="34" charset="0"/>
                <a:cs typeface="Times New Roman" panose="02020603050405020304" pitchFamily="18" charset="0"/>
              </a:rPr>
              <a:t>. Accessed April 20, 2018.</a:t>
            </a:r>
          </a:p>
          <a:p>
            <a:endParaRPr lang="en-US" sz="1400" dirty="0"/>
          </a:p>
        </p:txBody>
      </p:sp>
      <p:pic>
        <p:nvPicPr>
          <p:cNvPr id="9" name="Picture 8"/>
          <p:cNvPicPr>
            <a:picLocks noChangeAspect="1"/>
          </p:cNvPicPr>
          <p:nvPr/>
        </p:nvPicPr>
        <p:blipFill>
          <a:blip r:embed="rId5"/>
          <a:stretch>
            <a:fillRect/>
          </a:stretch>
        </p:blipFill>
        <p:spPr>
          <a:xfrm>
            <a:off x="1508760" y="25178065"/>
            <a:ext cx="9074488" cy="4058021"/>
          </a:xfrm>
          <a:prstGeom prst="rect">
            <a:avLst/>
          </a:prstGeom>
        </p:spPr>
      </p:pic>
      <p:pic>
        <p:nvPicPr>
          <p:cNvPr id="10" name="Picture 9"/>
          <p:cNvPicPr>
            <a:picLocks noChangeAspect="1"/>
          </p:cNvPicPr>
          <p:nvPr/>
        </p:nvPicPr>
        <p:blipFill>
          <a:blip r:embed="rId6"/>
          <a:stretch>
            <a:fillRect/>
          </a:stretch>
        </p:blipFill>
        <p:spPr>
          <a:xfrm>
            <a:off x="3639296" y="4660803"/>
            <a:ext cx="3630184" cy="3630184"/>
          </a:xfrm>
          <a:prstGeom prst="rect">
            <a:avLst/>
          </a:prstGeom>
        </p:spPr>
      </p:pic>
      <p:pic>
        <p:nvPicPr>
          <p:cNvPr id="11" name="Picture 10"/>
          <p:cNvPicPr>
            <a:picLocks noChangeAspect="1"/>
          </p:cNvPicPr>
          <p:nvPr/>
        </p:nvPicPr>
        <p:blipFill>
          <a:blip r:embed="rId6"/>
          <a:stretch>
            <a:fillRect/>
          </a:stretch>
        </p:blipFill>
        <p:spPr>
          <a:xfrm>
            <a:off x="15303260" y="4637536"/>
            <a:ext cx="3676718" cy="3676718"/>
          </a:xfrm>
          <a:prstGeom prst="rect">
            <a:avLst/>
          </a:prstGeom>
        </p:spPr>
      </p:pic>
    </p:spTree>
    <p:extLst>
      <p:ext uri="{BB962C8B-B14F-4D97-AF65-F5344CB8AC3E}">
        <p14:creationId xmlns:p14="http://schemas.microsoft.com/office/powerpoint/2010/main" val="1098572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TotalTime>
  <Words>892</Words>
  <Application>Microsoft Office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The Character of Achilles in the Iliad: A Digital Analysis  Alex Kaminski  Mt. Allison University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Clever Title Explanatory Subtitle</dc:title>
  <dc:creator>Alex Kaminski</dc:creator>
  <cp:lastModifiedBy>Alex Kaminski</cp:lastModifiedBy>
  <cp:revision>14</cp:revision>
  <dcterms:modified xsi:type="dcterms:W3CDTF">2018-04-30T17:40:52Z</dcterms:modified>
</cp:coreProperties>
</file>

<file path=docProps/thumbnail.jpeg>
</file>